
<file path=[Content_Types].xml><?xml version="1.0" encoding="utf-8"?>
<Types xmlns="http://schemas.openxmlformats.org/package/2006/content-types">
  <Override PartName="/_rels/.rels" ContentType="application/vnd.openxmlformats-package.relationships+xml"/>
  <Override PartName="/ppt/notesSlides/_rels/notesSlide13.xml.rels" ContentType="application/vnd.openxmlformats-package.relationships+xml"/>
  <Override PartName="/ppt/notesSlides/_rels/notesSlide11.xml.rels" ContentType="application/vnd.openxmlformats-package.relationships+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_rels/presentation.xml.rels" ContentType="application/vnd.openxmlformats-package.relationships+xml"/>
  <Override PartName="/ppt/media/image45.png" ContentType="image/png"/>
  <Override PartName="/ppt/media/image133.png" ContentType="image/png"/>
  <Override PartName="/ppt/media/image82.png" ContentType="image/png"/>
  <Override PartName="/ppt/media/image14.png" ContentType="image/png"/>
  <Override PartName="/ppt/media/image102.png" ContentType="image/png"/>
  <Override PartName="/ppt/media/image51.png" ContentType="image/png"/>
  <Override PartName="/ppt/media/image20.png" ContentType="image/png"/>
  <Override PartName="/ppt/media/image99.png" ContentType="image/png"/>
  <Override PartName="/ppt/media/image119.png" ContentType="image/png"/>
  <Override PartName="/ppt/media/image68.png" ContentType="image/png"/>
  <Override PartName="/ppt/media/image4.png" ContentType="image/png"/>
  <Override PartName="/ppt/media/image37.png" ContentType="image/png"/>
  <Override PartName="/ppt/media/image125.png" ContentType="image/png"/>
  <Override PartName="/ppt/media/image74.png" ContentType="image/png"/>
  <Override PartName="/ppt/media/image43.png" ContentType="image/png"/>
  <Override PartName="/ppt/media/image131.png" ContentType="image/png"/>
  <Override PartName="/ppt/media/image80.png" ContentType="image/png"/>
  <Override PartName="/ppt/media/image12.png" ContentType="image/png"/>
  <Override PartName="/ppt/media/image100.png" ContentType="image/png"/>
  <Override PartName="/ppt/media/image97.png" ContentType="image/png"/>
  <Override PartName="/ppt/media/image29.png" ContentType="image/png"/>
  <Override PartName="/ppt/media/image117.png" ContentType="image/png"/>
  <Override PartName="/ppt/media/image66.png" ContentType="image/png"/>
  <Override PartName="/ppt/media/image2.png" ContentType="image/png"/>
  <Override PartName="/ppt/media/image35.png" ContentType="image/png"/>
  <Override PartName="/ppt/media/image123.png" ContentType="image/png"/>
  <Override PartName="/ppt/media/image72.png" ContentType="image/png"/>
  <Override PartName="/ppt/media/image41.png" ContentType="image/png"/>
  <Override PartName="/ppt/media/image10.png" ContentType="image/png"/>
  <Override PartName="/ppt/media/image89.png" ContentType="image/png"/>
  <Override PartName="/ppt/media/image109.png" ContentType="image/png"/>
  <Override PartName="/ppt/media/image58.png" ContentType="image/png"/>
  <Override PartName="/ppt/media/image95.png" ContentType="image/png"/>
  <Override PartName="/ppt/media/image27.png" ContentType="image/png"/>
  <Override PartName="/ppt/media/image115.png" ContentType="image/png"/>
  <Override PartName="/ppt/media/image64.png" ContentType="image/png"/>
  <Override PartName="/ppt/media/image33.png" ContentType="image/png"/>
  <Override PartName="/ppt/media/image121.png" ContentType="image/png"/>
  <Override PartName="/ppt/media/image70.png" ContentType="image/png"/>
  <Override PartName="/ppt/media/image138.png" ContentType="image/png"/>
  <Override PartName="/ppt/media/image87.png" ContentType="image/png"/>
  <Override PartName="/ppt/media/image19.png" ContentType="image/png"/>
  <Override PartName="/ppt/media/image107.png" ContentType="image/png"/>
  <Override PartName="/ppt/media/image56.png" ContentType="image/png"/>
  <Override PartName="/ppt/media/image144.png" ContentType="image/png"/>
  <Override PartName="/ppt/media/image93.png" ContentType="image/png"/>
  <Override PartName="/ppt/media/image25.png" ContentType="image/png"/>
  <Override PartName="/ppt/media/image113.png" ContentType="image/png"/>
  <Override PartName="/ppt/media/image62.png" ContentType="image/png"/>
  <Override PartName="/ppt/media/image9.png" ContentType="image/png"/>
  <Override PartName="/ppt/media/image31.png" ContentType="image/png"/>
  <Override PartName="/ppt/media/image79.png" ContentType="image/png"/>
  <Override PartName="/ppt/media/image48.png" ContentType="image/png"/>
  <Override PartName="/ppt/media/image136.png" ContentType="image/png"/>
  <Override PartName="/ppt/media/image85.png" ContentType="image/png"/>
  <Override PartName="/ppt/media/image17.png" ContentType="image/png"/>
  <Override PartName="/ppt/media/image105.png" ContentType="image/png"/>
  <Override PartName="/ppt/media/image54.png" ContentType="image/png"/>
  <Override PartName="/ppt/media/image142.png" ContentType="image/png"/>
  <Override PartName="/ppt/media/image91.png" ContentType="image/png"/>
  <Override PartName="/ppt/media/image23.png" ContentType="image/png"/>
  <Override PartName="/ppt/media/image111.png" ContentType="image/png"/>
  <Override PartName="/ppt/media/image60.png" ContentType="image/png"/>
  <Override PartName="/ppt/media/image7.png" ContentType="image/png"/>
  <Override PartName="/ppt/media/image128.png" ContentType="image/png"/>
  <Override PartName="/ppt/media/image77.png" ContentType="image/png"/>
  <Override PartName="/ppt/media/image46.png" ContentType="image/png"/>
  <Override PartName="/ppt/media/image134.png" ContentType="image/png"/>
  <Override PartName="/ppt/media/image83.png" ContentType="image/png"/>
  <Override PartName="/ppt/media/image15.png" ContentType="image/png"/>
  <Override PartName="/ppt/media/image103.png" ContentType="image/png"/>
  <Override PartName="/ppt/media/image52.png" ContentType="image/png"/>
  <Override PartName="/ppt/media/image140.png" ContentType="image/png"/>
  <Override PartName="/ppt/media/image21.png" ContentType="image/png"/>
  <Override PartName="/ppt/media/image69.png" ContentType="image/png"/>
  <Override PartName="/ppt/media/image5.png" ContentType="image/png"/>
  <Override PartName="/ppt/media/image38.png" ContentType="image/png"/>
  <Override PartName="/ppt/media/image75.png" ContentType="image/png"/>
  <Override PartName="/ppt/media/image44.png" ContentType="image/png"/>
  <Override PartName="/ppt/media/image132.png" ContentType="image/png"/>
  <Override PartName="/ppt/media/image13.png" ContentType="image/png"/>
  <Override PartName="/ppt/media/image81.png" ContentType="image/png"/>
  <Override PartName="/ppt/media/image50.png" ContentType="image/png"/>
  <Override PartName="/ppt/media/image98.png" ContentType="image/png"/>
  <Override PartName="/ppt/media/image118.png" ContentType="image/png"/>
  <Override PartName="/ppt/media/image67.png" ContentType="image/png"/>
  <Override PartName="/ppt/media/image3.png" ContentType="image/png"/>
  <Override PartName="/ppt/media/image36.png" ContentType="image/png"/>
  <Override PartName="/ppt/media/image124.png" ContentType="image/png"/>
  <Override PartName="/ppt/media/image73.png" ContentType="image/png"/>
  <Override PartName="/ppt/media/image42.png" ContentType="image/png"/>
  <Override PartName="/ppt/media/image130.png" ContentType="image/png"/>
  <Override PartName="/ppt/media/image11.png" ContentType="image/png"/>
  <Override PartName="/ppt/media/image59.png" ContentType="image/png"/>
  <Override PartName="/ppt/media/image96.png" ContentType="image/png"/>
  <Override PartName="/ppt/media/image28.png" ContentType="image/png"/>
  <Override PartName="/ppt/media/image126.jpeg" ContentType="image/jpeg"/>
  <Override PartName="/ppt/media/image116.png" ContentType="image/png"/>
  <Override PartName="/ppt/media/image65.png" ContentType="image/png"/>
  <Override PartName="/ppt/media/image1.png" ContentType="image/png"/>
  <Override PartName="/ppt/media/image34.png" ContentType="image/png"/>
  <Override PartName="/ppt/media/image122.png" ContentType="image/png"/>
  <Override PartName="/ppt/media/image71.png" ContentType="image/png"/>
  <Override PartName="/ppt/media/image40.png" ContentType="image/png"/>
  <Override PartName="/ppt/media/image139.png" ContentType="image/png"/>
  <Override PartName="/ppt/media/image88.png" ContentType="image/png"/>
  <Override PartName="/ppt/media/image108.png" ContentType="image/png"/>
  <Override PartName="/ppt/media/image57.png" ContentType="image/png"/>
  <Override PartName="/ppt/media/image145.png" ContentType="image/png"/>
  <Override PartName="/ppt/media/image26.png" ContentType="image/png"/>
  <Override PartName="/ppt/media/image94.png" ContentType="image/png"/>
  <Override PartName="/ppt/media/image114.png" ContentType="image/png"/>
  <Override PartName="/ppt/media/image63.png" ContentType="image/png"/>
  <Override PartName="/ppt/media/image32.png" ContentType="image/png"/>
  <Override PartName="/ppt/media/image120.png" ContentType="image/png"/>
  <Override PartName="/ppt/media/image49.png" ContentType="image/png"/>
  <Override PartName="/ppt/media/image137.png" ContentType="image/png"/>
  <Override PartName="/ppt/media/image86.png" ContentType="image/png"/>
  <Override PartName="/ppt/media/image18.png" ContentType="image/png"/>
  <Override PartName="/ppt/media/image106.png" ContentType="image/png"/>
  <Override PartName="/ppt/media/image55.png" ContentType="image/png"/>
  <Override PartName="/ppt/media/image143.png" ContentType="image/png"/>
  <Override PartName="/ppt/media/image92.png" ContentType="image/png"/>
  <Override PartName="/ppt/media/image24.png" ContentType="image/png"/>
  <Override PartName="/ppt/media/image112.png" ContentType="image/png"/>
  <Override PartName="/ppt/media/image61.png" ContentType="image/png"/>
  <Override PartName="/ppt/media/image8.png" ContentType="image/png"/>
  <Override PartName="/ppt/media/image30.png" ContentType="image/png"/>
  <Override PartName="/ppt/media/image129.png" ContentType="image/png"/>
  <Override PartName="/ppt/media/image78.png" ContentType="image/png"/>
  <Override PartName="/ppt/media/image47.png" ContentType="image/png"/>
  <Override PartName="/ppt/media/image135.png" ContentType="image/png"/>
  <Override PartName="/ppt/media/image84.png" ContentType="image/png"/>
  <Override PartName="/ppt/media/image16.png" ContentType="image/png"/>
  <Override PartName="/ppt/media/image104.png" ContentType="image/png"/>
  <Override PartName="/ppt/media/image53.png" ContentType="image/png"/>
  <Override PartName="/ppt/media/image141.png" ContentType="image/png"/>
  <Override PartName="/ppt/media/image90.png" ContentType="image/png"/>
  <Override PartName="/ppt/media/image22.png" ContentType="image/png"/>
  <Override PartName="/ppt/media/image110.png" ContentType="image/png"/>
  <Override PartName="/ppt/media/image6.png" ContentType="image/png"/>
  <Override PartName="/ppt/media/image39.png" ContentType="image/png"/>
  <Override PartName="/ppt/media/image127.png" ContentType="image/png"/>
  <Override PartName="/ppt/media/image101.jpeg" ContentType="image/jpeg"/>
  <Override PartName="/ppt/media/image76.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PlaceHolder 1"/>
          <p:cNvSpPr>
            <a:spLocks noGrp="1"/>
          </p:cNvSpPr>
          <p:nvPr>
            <p:ph type="body"/>
          </p:nvPr>
        </p:nvSpPr>
        <p:spPr>
          <a:xfrm>
            <a:off x="756000" y="5078520"/>
            <a:ext cx="6047640" cy="4811040"/>
          </a:xfrm>
          <a:prstGeom prst="rect">
            <a:avLst/>
          </a:prstGeom>
        </p:spPr>
        <p:txBody>
          <a:bodyPr bIns="0" lIns="0" rIns="0" tIns="0" wrap="none"/>
          <a:p>
            <a:r>
              <a:rPr lang="de-DE"/>
              <a:t>Klicken Sie, um das Format der Notizen zu bearbeiten</a:t>
            </a:r>
            <a:endParaRPr/>
          </a:p>
        </p:txBody>
      </p:sp>
      <p:sp>
        <p:nvSpPr>
          <p:cNvPr id="112" name="PlaceHolder 2"/>
          <p:cNvSpPr>
            <a:spLocks noGrp="1"/>
          </p:cNvSpPr>
          <p:nvPr>
            <p:ph type="hdr"/>
          </p:nvPr>
        </p:nvSpPr>
        <p:spPr>
          <a:xfrm>
            <a:off x="0" y="0"/>
            <a:ext cx="3280680" cy="534240"/>
          </a:xfrm>
          <a:prstGeom prst="rect">
            <a:avLst/>
          </a:prstGeom>
        </p:spPr>
        <p:txBody>
          <a:bodyPr bIns="0" lIns="0" rIns="0" tIns="0" wrap="none"/>
          <a:p>
            <a:r>
              <a:rPr lang="de-DE"/>
              <a:t>&lt;Kopfzeile&gt;</a:t>
            </a:r>
            <a:endParaRPr/>
          </a:p>
        </p:txBody>
      </p:sp>
      <p:sp>
        <p:nvSpPr>
          <p:cNvPr id="113" name="PlaceHolder 3"/>
          <p:cNvSpPr>
            <a:spLocks noGrp="1"/>
          </p:cNvSpPr>
          <p:nvPr>
            <p:ph type="dt"/>
          </p:nvPr>
        </p:nvSpPr>
        <p:spPr>
          <a:xfrm>
            <a:off x="4278960" y="0"/>
            <a:ext cx="3280680" cy="534240"/>
          </a:xfrm>
          <a:prstGeom prst="rect">
            <a:avLst/>
          </a:prstGeom>
        </p:spPr>
        <p:txBody>
          <a:bodyPr bIns="0" lIns="0" rIns="0" tIns="0" wrap="none"/>
          <a:p>
            <a:pPr algn="r"/>
            <a:r>
              <a:rPr lang="de-DE"/>
              <a:t>&lt;Datum/Uhrzeit&gt;</a:t>
            </a:r>
            <a:endParaRPr/>
          </a:p>
        </p:txBody>
      </p:sp>
      <p:sp>
        <p:nvSpPr>
          <p:cNvPr id="114" name="PlaceHolder 4"/>
          <p:cNvSpPr>
            <a:spLocks noGrp="1"/>
          </p:cNvSpPr>
          <p:nvPr>
            <p:ph type="ftr"/>
          </p:nvPr>
        </p:nvSpPr>
        <p:spPr>
          <a:xfrm>
            <a:off x="0" y="10157400"/>
            <a:ext cx="3280680" cy="534240"/>
          </a:xfrm>
          <a:prstGeom prst="rect">
            <a:avLst/>
          </a:prstGeom>
        </p:spPr>
        <p:txBody>
          <a:bodyPr anchor="b" bIns="0" lIns="0" rIns="0" tIns="0" wrap="none"/>
          <a:p>
            <a:r>
              <a:rPr lang="de-DE"/>
              <a:t>&lt;Fußzeile&gt;</a:t>
            </a:r>
            <a:endParaRPr/>
          </a:p>
        </p:txBody>
      </p:sp>
      <p:sp>
        <p:nvSpPr>
          <p:cNvPr id="115" name="PlaceHolder 5"/>
          <p:cNvSpPr>
            <a:spLocks noGrp="1"/>
          </p:cNvSpPr>
          <p:nvPr>
            <p:ph type="sldNum"/>
          </p:nvPr>
        </p:nvSpPr>
        <p:spPr>
          <a:xfrm>
            <a:off x="4278960" y="10157400"/>
            <a:ext cx="3280680" cy="534240"/>
          </a:xfrm>
          <a:prstGeom prst="rect">
            <a:avLst/>
          </a:prstGeom>
        </p:spPr>
        <p:txBody>
          <a:bodyPr anchor="b" bIns="0" lIns="0" rIns="0" tIns="0" wrap="none"/>
          <a:p>
            <a:pPr algn="r"/>
            <a:fld id="{24AEFA35-40A8-47EA-8E97-698ADA8C454C}" type="slidenum">
              <a:rPr lang="de-DE"/>
              <a:t>&lt;Nummer&gt;</a:t>
            </a:fld>
            <a:endParaRPr/>
          </a:p>
        </p:txBody>
      </p:sp>
    </p:spTree>
  </p:cSld>
  <p:clrMap accent1="accent1" accent2="accent2" accent3="accent3" accent4="accent4" accent5="accent5" accent6="accent6" bg1="lt1" bg2="lt2" folHlink="folHlink" hlink="hlink" tx1="dk1" tx2="dk2"/>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5" name="PlaceHolder 1"/>
          <p:cNvSpPr>
            <a:spLocks noGrp="1"/>
          </p:cNvSpPr>
          <p:nvPr>
            <p:ph type="body"/>
          </p:nvPr>
        </p:nvSpPr>
        <p:spPr>
          <a:xfrm>
            <a:off x="685800" y="4343400"/>
            <a:ext cx="5486040" cy="4114440"/>
          </a:xfrm>
          <a:prstGeom prst="rect">
            <a:avLst/>
          </a:prstGeom>
        </p:spPr>
        <p:txBody>
          <a:bodyPr/>
          <a:p>
            <a:endParaRPr/>
          </a:p>
        </p:txBody>
      </p:sp>
      <p:sp>
        <p:nvSpPr>
          <p:cNvPr id="356" name="TextShape 2"/>
          <p:cNvSpPr txBox="1"/>
          <p:nvPr/>
        </p:nvSpPr>
        <p:spPr>
          <a:xfrm>
            <a:off x="3884760" y="8685360"/>
            <a:ext cx="2971440" cy="456840"/>
          </a:xfrm>
          <a:prstGeom prst="rect">
            <a:avLst/>
          </a:prstGeom>
        </p:spPr>
        <p:txBody>
          <a:bodyPr anchor="b"/>
          <a:p>
            <a:pPr algn="r">
              <a:lnSpc>
                <a:spcPct val="100000"/>
              </a:lnSpc>
            </a:pPr>
            <a:fld id="{120F3E4E-BC26-496C-990B-B6E102901338}" type="slidenum">
              <a:rPr lang="de-DE" sz="1200">
                <a:solidFill>
                  <a:srgbClr val="000000"/>
                </a:solidFill>
                <a:latin typeface="+mn-lt"/>
                <a:ea typeface="+mn-ea"/>
              </a:rPr>
              <a:t>&lt;Nummer&gt;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7" name="PlaceHolder 1"/>
          <p:cNvSpPr>
            <a:spLocks noGrp="1"/>
          </p:cNvSpPr>
          <p:nvPr>
            <p:ph type="body"/>
          </p:nvPr>
        </p:nvSpPr>
        <p:spPr>
          <a:xfrm>
            <a:off x="685800" y="4343400"/>
            <a:ext cx="5486040" cy="4114440"/>
          </a:xfrm>
          <a:prstGeom prst="rect">
            <a:avLst/>
          </a:prstGeom>
        </p:spPr>
        <p:txBody>
          <a:bodyPr/>
          <a:p>
            <a:endParaRPr/>
          </a:p>
        </p:txBody>
      </p:sp>
      <p:sp>
        <p:nvSpPr>
          <p:cNvPr id="358" name="TextShape 2"/>
          <p:cNvSpPr txBox="1"/>
          <p:nvPr/>
        </p:nvSpPr>
        <p:spPr>
          <a:xfrm>
            <a:off x="3884760" y="8685360"/>
            <a:ext cx="2971440" cy="456840"/>
          </a:xfrm>
          <a:prstGeom prst="rect">
            <a:avLst/>
          </a:prstGeom>
        </p:spPr>
        <p:txBody>
          <a:bodyPr anchor="b"/>
          <a:p>
            <a:pPr>
              <a:lnSpc>
                <a:spcPct val="100000"/>
              </a:lnSpc>
            </a:pPr>
            <a:fld id="{E3BB4DC8-F4AC-40AE-AD9A-5831AE816E5A}" type="slidenum">
              <a:rPr lang="de-DE" sz="1200">
                <a:solidFill>
                  <a:srgbClr val="000000"/>
                </a:solidFill>
                <a:latin typeface="+mn-lt"/>
                <a:ea typeface="+mn-ea"/>
              </a:rPr>
              <a:t>&lt;Nummer&gt;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8"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3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32"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3"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3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6"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3"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5"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4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8"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3"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54"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5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8"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2"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4"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65"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6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9"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70"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7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73"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0"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2"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4"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5"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8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0"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91"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3"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94"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5"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9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9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99"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1"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102"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0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06"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107"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9"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10"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1"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5"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6"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7"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19"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20"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1"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anchor="ctr" bIns="0" lIns="0" rIns="0" tIns="0" wrap="none"/>
          <a:p>
            <a:endParaRPr/>
          </a:p>
        </p:txBody>
      </p:sp>
      <p:sp>
        <p:nvSpPr>
          <p:cNvPr id="23"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4"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5"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de-DE" sz="4400">
                <a:solidFill>
                  <a:srgbClr val="000000"/>
                </a:solidFill>
                <a:latin typeface="Calibri"/>
              </a:rPr>
              <a:t>Klicken Sie, um das Format des Titeltextes zu bearbeitenTitelmasterformat durch Klicken bearbeiten</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de-DE" sz="1200">
                <a:solidFill>
                  <a:srgbClr val="8b8b8b"/>
                </a:solidFill>
                <a:latin typeface="Calibri"/>
              </a:rPr>
              <a:t>22.02.15</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2854024B-5068-4E36-A273-8BFCF79DE148}" type="slidenum">
              <a:rPr lang="de-DE" sz="1200">
                <a:solidFill>
                  <a:srgbClr val="8b8b8b"/>
                </a:solidFill>
                <a:latin typeface="Calibri"/>
              </a:rPr>
              <a:t>&lt;Nummer&gt;</a:t>
            </a:fld>
            <a:endParaRPr/>
          </a:p>
        </p:txBody>
      </p:sp>
      <p:sp>
        <p:nvSpPr>
          <p:cNvPr id="4" name="PlaceHolder 5"/>
          <p:cNvSpPr>
            <a:spLocks noGrp="1"/>
          </p:cNvSpPr>
          <p:nvPr>
            <p:ph type="body"/>
          </p:nvPr>
        </p:nvSpPr>
        <p:spPr>
          <a:xfrm>
            <a:off x="457200" y="1604520"/>
            <a:ext cx="8046360" cy="3977280"/>
          </a:xfrm>
          <a:prstGeom prst="rect">
            <a:avLst/>
          </a:prstGeom>
        </p:spPr>
        <p:txBody>
          <a:bodyPr bIns="0" lIns="0" rIns="0" tIns="0" wrap="none"/>
          <a:p>
            <a:pPr>
              <a:buSzPct val="25000"/>
              <a:buFont typeface="StarSymbol"/>
              <a:buChar char=""/>
            </a:pPr>
            <a:r>
              <a:rPr lang="de-DE"/>
              <a:t>Klicken Sie, um die Formate des Gliederungstextes zu bearbeiten</a:t>
            </a:r>
            <a:endParaRPr/>
          </a:p>
          <a:p>
            <a:pPr lvl="1">
              <a:buSzPct val="25000"/>
              <a:buFont typeface="StarSymbol"/>
              <a:buChar char=""/>
            </a:pPr>
            <a:r>
              <a:rPr lang="de-DE"/>
              <a:t>Zweite Gliederungsebene</a:t>
            </a:r>
            <a:endParaRPr/>
          </a:p>
          <a:p>
            <a:pPr lvl="2">
              <a:buSzPct val="25000"/>
              <a:buFont typeface="StarSymbol"/>
              <a:buChar char=""/>
            </a:pPr>
            <a:r>
              <a:rPr lang="de-DE"/>
              <a:t>Dritte Gliederungsebene</a:t>
            </a:r>
            <a:endParaRPr/>
          </a:p>
          <a:p>
            <a:pPr lvl="3">
              <a:buSzPct val="25000"/>
              <a:buFont typeface="StarSymbol"/>
              <a:buChar char=""/>
            </a:pPr>
            <a:r>
              <a:rPr lang="de-DE"/>
              <a:t>Vierte Gliederungsebene</a:t>
            </a:r>
            <a:endParaRPr/>
          </a:p>
          <a:p>
            <a:pPr lvl="4">
              <a:buSzPct val="25000"/>
              <a:buFont typeface="StarSymbol"/>
              <a:buChar char=""/>
            </a:pPr>
            <a:r>
              <a:rPr lang="de-DE"/>
              <a:t>Fünfte Gliederungsebene</a:t>
            </a:r>
            <a:endParaRPr/>
          </a:p>
          <a:p>
            <a:pPr lvl="5">
              <a:buSzPct val="25000"/>
              <a:buFont typeface="StarSymbol"/>
              <a:buChar char=""/>
            </a:pPr>
            <a:r>
              <a:rPr lang="de-DE"/>
              <a:t>Sechste Gliederungsebene</a:t>
            </a:r>
            <a:endParaRPr/>
          </a:p>
          <a:p>
            <a:pPr lvl="6">
              <a:buSzPct val="25000"/>
              <a:buFont typeface="StarSymbol"/>
              <a:buChar char=""/>
            </a:pPr>
            <a:r>
              <a:rPr lang="de-DE"/>
              <a:t>Siebente Gliederungsebene</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de-DE" sz="4400">
                <a:solidFill>
                  <a:srgbClr val="000000"/>
                </a:solidFill>
                <a:latin typeface="Calibri"/>
              </a:rPr>
              <a:t>Klicken Sie, um das Format des Titeltextes zu bearbeitenTitelmasterformat durch Klicken bearbeiten</a:t>
            </a:r>
            <a:endParaRPr/>
          </a:p>
        </p:txBody>
      </p:sp>
      <p:sp>
        <p:nvSpPr>
          <p:cNvPr id="38"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de-DE" sz="3200">
                <a:solidFill>
                  <a:srgbClr val="000000"/>
                </a:solidFill>
                <a:latin typeface="Calibri"/>
              </a:rPr>
              <a:t>Klicken Sie, um die Formate des Gliederungstextes zu bearbeiten</a:t>
            </a:r>
            <a:endParaRPr/>
          </a:p>
          <a:p>
            <a:pPr lvl="1">
              <a:buSzPct val="25000"/>
              <a:buFont typeface="StarSymbol"/>
              <a:buChar char=""/>
            </a:pPr>
            <a:r>
              <a:rPr lang="de-DE" sz="3200">
                <a:solidFill>
                  <a:srgbClr val="000000"/>
                </a:solidFill>
                <a:latin typeface="Calibri"/>
              </a:rPr>
              <a:t>Zweite Gliederungsebene</a:t>
            </a:r>
            <a:endParaRPr/>
          </a:p>
          <a:p>
            <a:pPr lvl="2">
              <a:buSzPct val="25000"/>
              <a:buFont typeface="StarSymbol"/>
              <a:buChar char=""/>
            </a:pPr>
            <a:r>
              <a:rPr lang="de-DE" sz="3200">
                <a:solidFill>
                  <a:srgbClr val="000000"/>
                </a:solidFill>
                <a:latin typeface="Calibri"/>
              </a:rPr>
              <a:t>Dritte Gliederungsebene</a:t>
            </a:r>
            <a:endParaRPr/>
          </a:p>
          <a:p>
            <a:pPr lvl="3">
              <a:buSzPct val="25000"/>
              <a:buFont typeface="StarSymbol"/>
              <a:buChar char=""/>
            </a:pPr>
            <a:r>
              <a:rPr lang="de-DE" sz="3200">
                <a:solidFill>
                  <a:srgbClr val="000000"/>
                </a:solidFill>
                <a:latin typeface="Calibri"/>
              </a:rPr>
              <a:t>Vierte Gliederungsebene</a:t>
            </a:r>
            <a:endParaRPr/>
          </a:p>
          <a:p>
            <a:pPr lvl="4">
              <a:buSzPct val="25000"/>
              <a:buFont typeface="StarSymbol"/>
              <a:buChar char=""/>
            </a:pPr>
            <a:r>
              <a:rPr lang="de-DE" sz="3200">
                <a:solidFill>
                  <a:srgbClr val="000000"/>
                </a:solidFill>
                <a:latin typeface="Calibri"/>
              </a:rPr>
              <a:t>Fünfte Gliederungsebene</a:t>
            </a:r>
            <a:endParaRPr/>
          </a:p>
          <a:p>
            <a:pPr lvl="5">
              <a:buSzPct val="25000"/>
              <a:buFont typeface="StarSymbol"/>
              <a:buChar char=""/>
            </a:pPr>
            <a:r>
              <a:rPr lang="de-DE" sz="3200">
                <a:solidFill>
                  <a:srgbClr val="000000"/>
                </a:solidFill>
                <a:latin typeface="Calibri"/>
              </a:rPr>
              <a:t>Sechste Gliederungsebene</a:t>
            </a:r>
            <a:endParaRPr/>
          </a:p>
          <a:p>
            <a:pPr>
              <a:lnSpc>
                <a:spcPct val="100000"/>
              </a:lnSpc>
              <a:buFont typeface="Arial"/>
              <a:buChar char="•"/>
            </a:pPr>
            <a:r>
              <a:rPr lang="de-DE" sz="3200">
                <a:solidFill>
                  <a:srgbClr val="000000"/>
                </a:solidFill>
                <a:latin typeface="Calibri"/>
              </a:rPr>
              <a:t>Siebente GliederungsebeneTextmasterformat bearbeiten</a:t>
            </a:r>
            <a:endParaRPr/>
          </a:p>
          <a:p>
            <a:pPr lvl="1">
              <a:lnSpc>
                <a:spcPct val="100000"/>
              </a:lnSpc>
              <a:buSzPct val="25000"/>
              <a:buFont typeface="StarSymbol"/>
              <a:buChar char=""/>
            </a:pPr>
            <a:r>
              <a:rPr lang="de-DE" sz="2800">
                <a:solidFill>
                  <a:srgbClr val="000000"/>
                </a:solidFill>
                <a:latin typeface="Calibri"/>
              </a:rPr>
              <a:t>Zweite Ebene</a:t>
            </a:r>
            <a:endParaRPr/>
          </a:p>
          <a:p>
            <a:pPr lvl="2">
              <a:lnSpc>
                <a:spcPct val="100000"/>
              </a:lnSpc>
              <a:buSzPct val="25000"/>
              <a:buFont typeface="StarSymbol"/>
              <a:buChar char=""/>
            </a:pPr>
            <a:r>
              <a:rPr lang="de-DE" sz="2400">
                <a:solidFill>
                  <a:srgbClr val="000000"/>
                </a:solidFill>
                <a:latin typeface="Calibri"/>
              </a:rPr>
              <a:t>Dritte Ebene</a:t>
            </a:r>
            <a:endParaRPr/>
          </a:p>
          <a:p>
            <a:pPr lvl="3">
              <a:lnSpc>
                <a:spcPct val="100000"/>
              </a:lnSpc>
              <a:buSzPct val="25000"/>
              <a:buFont typeface="StarSymbol"/>
              <a:buChar char=""/>
            </a:pPr>
            <a:r>
              <a:rPr lang="de-DE" sz="2000">
                <a:solidFill>
                  <a:srgbClr val="000000"/>
                </a:solidFill>
                <a:latin typeface="Calibri"/>
              </a:rPr>
              <a:t>Vierte Ebene</a:t>
            </a:r>
            <a:endParaRPr/>
          </a:p>
          <a:p>
            <a:pPr lvl="4">
              <a:lnSpc>
                <a:spcPct val="100000"/>
              </a:lnSpc>
              <a:buSzPct val="25000"/>
              <a:buFont typeface="StarSymbol"/>
              <a:buChar char=""/>
            </a:pPr>
            <a:r>
              <a:rPr lang="de-DE" sz="2000">
                <a:solidFill>
                  <a:srgbClr val="000000"/>
                </a:solidFill>
                <a:latin typeface="Calibri"/>
              </a:rPr>
              <a:t>Fünfte Ebene</a:t>
            </a:r>
            <a:endParaRPr/>
          </a:p>
        </p:txBody>
      </p:sp>
      <p:sp>
        <p:nvSpPr>
          <p:cNvPr id="39" name="PlaceHolder 3"/>
          <p:cNvSpPr>
            <a:spLocks noGrp="1"/>
          </p:cNvSpPr>
          <p:nvPr>
            <p:ph type="dt"/>
          </p:nvPr>
        </p:nvSpPr>
        <p:spPr>
          <a:xfrm>
            <a:off x="457200" y="6356520"/>
            <a:ext cx="2133360" cy="364680"/>
          </a:xfrm>
          <a:prstGeom prst="rect">
            <a:avLst/>
          </a:prstGeom>
        </p:spPr>
        <p:txBody>
          <a:bodyPr anchor="ctr"/>
          <a:p>
            <a:pPr>
              <a:lnSpc>
                <a:spcPct val="100000"/>
              </a:lnSpc>
            </a:pPr>
            <a:r>
              <a:rPr lang="de-DE" sz="1200">
                <a:solidFill>
                  <a:srgbClr val="8b8b8b"/>
                </a:solidFill>
                <a:latin typeface="Calibri"/>
              </a:rPr>
              <a:t>22.02.15</a:t>
            </a:r>
            <a:endParaRPr/>
          </a:p>
        </p:txBody>
      </p:sp>
      <p:sp>
        <p:nvSpPr>
          <p:cNvPr id="40" name="PlaceHolder 4"/>
          <p:cNvSpPr>
            <a:spLocks noGrp="1"/>
          </p:cNvSpPr>
          <p:nvPr>
            <p:ph type="ftr"/>
          </p:nvPr>
        </p:nvSpPr>
        <p:spPr>
          <a:xfrm>
            <a:off x="3124080" y="6356520"/>
            <a:ext cx="2895120" cy="364680"/>
          </a:xfrm>
          <a:prstGeom prst="rect">
            <a:avLst/>
          </a:prstGeom>
        </p:spPr>
        <p:txBody>
          <a:bodyPr anchor="ctr"/>
          <a:p>
            <a:endParaRPr/>
          </a:p>
        </p:txBody>
      </p:sp>
      <p:sp>
        <p:nvSpPr>
          <p:cNvPr id="41" name="PlaceHolder 5"/>
          <p:cNvSpPr>
            <a:spLocks noGrp="1"/>
          </p:cNvSpPr>
          <p:nvPr>
            <p:ph type="sldNum"/>
          </p:nvPr>
        </p:nvSpPr>
        <p:spPr>
          <a:xfrm>
            <a:off x="6553080" y="6356520"/>
            <a:ext cx="2133360" cy="364680"/>
          </a:xfrm>
          <a:prstGeom prst="rect">
            <a:avLst/>
          </a:prstGeom>
        </p:spPr>
        <p:txBody>
          <a:bodyPr anchor="ctr"/>
          <a:p>
            <a:pPr algn="r">
              <a:lnSpc>
                <a:spcPct val="100000"/>
              </a:lnSpc>
            </a:pPr>
            <a:fld id="{2DD0B5A0-8606-44EE-9EE2-C2F19C04AEDF}" type="slidenum">
              <a:rPr lang="de-DE" sz="1200">
                <a:solidFill>
                  <a:srgbClr val="8b8b8b"/>
                </a:solidFill>
                <a:latin typeface="Calibri"/>
              </a:rPr>
              <a:t>&lt;Nummer&gt;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dt"/>
          </p:nvPr>
        </p:nvSpPr>
        <p:spPr>
          <a:xfrm>
            <a:off x="457200" y="6356520"/>
            <a:ext cx="2133360" cy="364680"/>
          </a:xfrm>
          <a:prstGeom prst="rect">
            <a:avLst/>
          </a:prstGeom>
        </p:spPr>
        <p:txBody>
          <a:bodyPr anchor="ctr"/>
          <a:p>
            <a:pPr>
              <a:lnSpc>
                <a:spcPct val="100000"/>
              </a:lnSpc>
            </a:pPr>
            <a:r>
              <a:rPr lang="de-DE" sz="1200">
                <a:solidFill>
                  <a:srgbClr val="8b8b8b"/>
                </a:solidFill>
                <a:latin typeface="Calibri"/>
              </a:rPr>
              <a:t>22.02.15</a:t>
            </a:r>
            <a:endParaRPr/>
          </a:p>
        </p:txBody>
      </p:sp>
      <p:sp>
        <p:nvSpPr>
          <p:cNvPr id="75" name="PlaceHolder 2"/>
          <p:cNvSpPr>
            <a:spLocks noGrp="1"/>
          </p:cNvSpPr>
          <p:nvPr>
            <p:ph type="ftr"/>
          </p:nvPr>
        </p:nvSpPr>
        <p:spPr>
          <a:xfrm>
            <a:off x="3124080" y="6356520"/>
            <a:ext cx="2895120" cy="364680"/>
          </a:xfrm>
          <a:prstGeom prst="rect">
            <a:avLst/>
          </a:prstGeom>
        </p:spPr>
        <p:txBody>
          <a:bodyPr anchor="ctr"/>
          <a:p>
            <a:endParaRPr/>
          </a:p>
        </p:txBody>
      </p:sp>
      <p:sp>
        <p:nvSpPr>
          <p:cNvPr id="76" name="PlaceHolder 3"/>
          <p:cNvSpPr>
            <a:spLocks noGrp="1"/>
          </p:cNvSpPr>
          <p:nvPr>
            <p:ph type="sldNum"/>
          </p:nvPr>
        </p:nvSpPr>
        <p:spPr>
          <a:xfrm>
            <a:off x="6553080" y="6356520"/>
            <a:ext cx="2133360" cy="364680"/>
          </a:xfrm>
          <a:prstGeom prst="rect">
            <a:avLst/>
          </a:prstGeom>
        </p:spPr>
        <p:txBody>
          <a:bodyPr anchor="ctr"/>
          <a:p>
            <a:pPr algn="r">
              <a:lnSpc>
                <a:spcPct val="100000"/>
              </a:lnSpc>
            </a:pPr>
            <a:fld id="{FB517A8F-B92F-40BF-9B75-5D8A0BBA0CBE}" type="slidenum">
              <a:rPr lang="de-DE" sz="1200">
                <a:solidFill>
                  <a:srgbClr val="8b8b8b"/>
                </a:solidFill>
                <a:latin typeface="Calibri"/>
              </a:rPr>
              <a:t>&lt;Nummer&gt;</a:t>
            </a:fld>
            <a:endParaRPr/>
          </a:p>
        </p:txBody>
      </p:sp>
      <p:sp>
        <p:nvSpPr>
          <p:cNvPr id="77" name="PlaceHolder 4"/>
          <p:cNvSpPr>
            <a:spLocks noGrp="1"/>
          </p:cNvSpPr>
          <p:nvPr>
            <p:ph type="title"/>
          </p:nvPr>
        </p:nvSpPr>
        <p:spPr>
          <a:xfrm>
            <a:off x="457200" y="273600"/>
            <a:ext cx="8229240" cy="1144800"/>
          </a:xfrm>
          <a:prstGeom prst="rect">
            <a:avLst/>
          </a:prstGeom>
        </p:spPr>
        <p:txBody>
          <a:bodyPr anchor="ctr" bIns="0" lIns="0" rIns="0" tIns="0" wrap="none"/>
          <a:p>
            <a:r>
              <a:rPr lang="de-DE"/>
              <a:t>Klicken Sie, um das Format des Titeltextes zu bearbeiten</a:t>
            </a:r>
            <a:endParaRPr/>
          </a:p>
        </p:txBody>
      </p:sp>
      <p:sp>
        <p:nvSpPr>
          <p:cNvPr id="78" name="PlaceHolder 5"/>
          <p:cNvSpPr>
            <a:spLocks noGrp="1"/>
          </p:cNvSpPr>
          <p:nvPr>
            <p:ph type="body"/>
          </p:nvPr>
        </p:nvSpPr>
        <p:spPr>
          <a:xfrm>
            <a:off x="457200" y="1604520"/>
            <a:ext cx="8046360" cy="3977280"/>
          </a:xfrm>
          <a:prstGeom prst="rect">
            <a:avLst/>
          </a:prstGeom>
        </p:spPr>
        <p:txBody>
          <a:bodyPr bIns="0" lIns="0" rIns="0" tIns="0" wrap="none"/>
          <a:p>
            <a:pPr>
              <a:buSzPct val="25000"/>
              <a:buFont typeface="StarSymbol"/>
              <a:buChar char=""/>
            </a:pPr>
            <a:r>
              <a:rPr lang="de-DE"/>
              <a:t>Klicken Sie, um die Formate des Gliederungstextes zu bearbeiten</a:t>
            </a:r>
            <a:endParaRPr/>
          </a:p>
          <a:p>
            <a:pPr lvl="1">
              <a:buSzPct val="25000"/>
              <a:buFont typeface="StarSymbol"/>
              <a:buChar char=""/>
            </a:pPr>
            <a:r>
              <a:rPr lang="de-DE"/>
              <a:t>Zweite Gliederungsebene</a:t>
            </a:r>
            <a:endParaRPr/>
          </a:p>
          <a:p>
            <a:pPr lvl="2">
              <a:buSzPct val="25000"/>
              <a:buFont typeface="StarSymbol"/>
              <a:buChar char=""/>
            </a:pPr>
            <a:r>
              <a:rPr lang="de-DE"/>
              <a:t>Dritte Gliederungsebene</a:t>
            </a:r>
            <a:endParaRPr/>
          </a:p>
          <a:p>
            <a:pPr lvl="3">
              <a:buSzPct val="25000"/>
              <a:buFont typeface="StarSymbol"/>
              <a:buChar char=""/>
            </a:pPr>
            <a:r>
              <a:rPr lang="de-DE"/>
              <a:t>Vierte Gliederungsebene</a:t>
            </a:r>
            <a:endParaRPr/>
          </a:p>
          <a:p>
            <a:pPr lvl="4">
              <a:buSzPct val="25000"/>
              <a:buFont typeface="StarSymbol"/>
              <a:buChar char=""/>
            </a:pPr>
            <a:r>
              <a:rPr lang="de-DE"/>
              <a:t>Fünfte Gliederungsebene</a:t>
            </a:r>
            <a:endParaRPr/>
          </a:p>
          <a:p>
            <a:pPr lvl="5">
              <a:buSzPct val="25000"/>
              <a:buFont typeface="StarSymbol"/>
              <a:buChar char=""/>
            </a:pPr>
            <a:r>
              <a:rPr lang="de-DE"/>
              <a:t>Sechste Gliederungsebene</a:t>
            </a:r>
            <a:endParaRPr/>
          </a:p>
          <a:p>
            <a:pPr lvl="6">
              <a:buSzPct val="25000"/>
              <a:buFont typeface="StarSymbol"/>
              <a:buChar char=""/>
            </a:pPr>
            <a:r>
              <a:rPr lang="de-DE"/>
              <a:t>Siebente Gliederungsebene</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slideLayout" Target="../slideLayouts/slideLayout25.xml"/><Relationship Id="rId9"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 Id="rId11" Type="http://schemas.openxmlformats.org/officeDocument/2006/relationships/slideLayout" Target="../slideLayouts/slideLayout25.xml"/><Relationship Id="rId1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image" Target="../media/image82.png"/><Relationship Id="rId7"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93.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98.png"/><Relationship Id="rId2" Type="http://schemas.openxmlformats.org/officeDocument/2006/relationships/image" Target="../media/image99.png"/><Relationship Id="rId3" Type="http://schemas.openxmlformats.org/officeDocument/2006/relationships/image" Target="../media/image100.png"/><Relationship Id="rId4" Type="http://schemas.openxmlformats.org/officeDocument/2006/relationships/image" Target="../media/image101.jpeg"/><Relationship Id="rId5" Type="http://schemas.openxmlformats.org/officeDocument/2006/relationships/image" Target="../media/image102.png"/><Relationship Id="rId6"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103.png"/><Relationship Id="rId2" Type="http://schemas.openxmlformats.org/officeDocument/2006/relationships/image" Target="../media/image104.png"/><Relationship Id="rId3" Type="http://schemas.openxmlformats.org/officeDocument/2006/relationships/image" Target="../media/image105.png"/><Relationship Id="rId4" Type="http://schemas.openxmlformats.org/officeDocument/2006/relationships/image" Target="../media/image106.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109.png"/><Relationship Id="rId2" Type="http://schemas.openxmlformats.org/officeDocument/2006/relationships/image" Target="../media/image110.png"/><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13.png"/><Relationship Id="rId2" Type="http://schemas.openxmlformats.org/officeDocument/2006/relationships/image" Target="../media/image114.png"/><Relationship Id="rId3" Type="http://schemas.openxmlformats.org/officeDocument/2006/relationships/image" Target="../media/image115.png"/><Relationship Id="rId4" Type="http://schemas.openxmlformats.org/officeDocument/2006/relationships/image" Target="../media/image116.png"/><Relationship Id="rId5" Type="http://schemas.openxmlformats.org/officeDocument/2006/relationships/image" Target="../media/image117.png"/><Relationship Id="rId6"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18.png"/><Relationship Id="rId2" Type="http://schemas.openxmlformats.org/officeDocument/2006/relationships/image" Target="../media/image119.png"/><Relationship Id="rId3" Type="http://schemas.openxmlformats.org/officeDocument/2006/relationships/image" Target="../media/image120.png"/><Relationship Id="rId4" Type="http://schemas.openxmlformats.org/officeDocument/2006/relationships/image" Target="../media/image121.png"/><Relationship Id="rId5" Type="http://schemas.openxmlformats.org/officeDocument/2006/relationships/image" Target="../media/image122.png"/><Relationship Id="rId6" Type="http://schemas.openxmlformats.org/officeDocument/2006/relationships/image" Target="../media/image123.png"/><Relationship Id="rId7"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image" Target="../media/image125.png"/><Relationship Id="rId3" Type="http://schemas.openxmlformats.org/officeDocument/2006/relationships/image" Target="../media/image126.jpeg"/><Relationship Id="rId4" Type="http://schemas.openxmlformats.org/officeDocument/2006/relationships/image" Target="../media/image127.png"/><Relationship Id="rId5" Type="http://schemas.openxmlformats.org/officeDocument/2006/relationships/image" Target="../media/image128.png"/><Relationship Id="rId6" Type="http://schemas.openxmlformats.org/officeDocument/2006/relationships/image" Target="../media/image129.png"/><Relationship Id="rId7"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image" Target="../media/image131.png"/><Relationship Id="rId3" Type="http://schemas.openxmlformats.org/officeDocument/2006/relationships/image" Target="../media/image132.png"/><Relationship Id="rId4" Type="http://schemas.openxmlformats.org/officeDocument/2006/relationships/image" Target="../media/image133.png"/><Relationship Id="rId5" Type="http://schemas.openxmlformats.org/officeDocument/2006/relationships/image" Target="../media/image134.png"/><Relationship Id="rId6" Type="http://schemas.openxmlformats.org/officeDocument/2006/relationships/image" Target="../media/image135.png"/><Relationship Id="rId7" Type="http://schemas.openxmlformats.org/officeDocument/2006/relationships/image" Target="../media/image136.png"/><Relationship Id="rId8"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137.png"/><Relationship Id="rId2" Type="http://schemas.openxmlformats.org/officeDocument/2006/relationships/image" Target="../media/image138.png"/><Relationship Id="rId3" Type="http://schemas.openxmlformats.org/officeDocument/2006/relationships/image" Target="../media/image139.png"/><Relationship Id="rId4" Type="http://schemas.openxmlformats.org/officeDocument/2006/relationships/image" Target="../media/image140.png"/><Relationship Id="rId5"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6" name="Picture 6"/>
          <p:cNvPicPr/>
          <p:nvPr/>
        </p:nvPicPr>
        <p:blipFill>
          <a:blip r:embed="rId1"/>
          <a:stretch>
            <a:fillRect/>
          </a:stretch>
        </p:blipFill>
        <p:spPr>
          <a:xfrm>
            <a:off x="0" y="260280"/>
            <a:ext cx="304560" cy="2838240"/>
          </a:xfrm>
          <a:prstGeom prst="rect">
            <a:avLst/>
          </a:prstGeom>
        </p:spPr>
      </p:pic>
      <p:pic>
        <p:nvPicPr>
          <p:cNvPr descr="" id="117" name="Picture 2"/>
          <p:cNvPicPr/>
          <p:nvPr/>
        </p:nvPicPr>
        <p:blipFill>
          <a:blip r:embed="rId2"/>
          <a:stretch>
            <a:fillRect/>
          </a:stretch>
        </p:blipFill>
        <p:spPr>
          <a:xfrm>
            <a:off x="6333840" y="6309360"/>
            <a:ext cx="2797560" cy="505440"/>
          </a:xfrm>
          <a:prstGeom prst="rect">
            <a:avLst/>
          </a:prstGeom>
        </p:spPr>
      </p:pic>
      <p:pic>
        <p:nvPicPr>
          <p:cNvPr descr="" id="118" name="Grafik 8"/>
          <p:cNvPicPr/>
          <p:nvPr/>
        </p:nvPicPr>
        <p:blipFill>
          <a:blip r:embed="rId3"/>
          <a:stretch>
            <a:fillRect/>
          </a:stretch>
        </p:blipFill>
        <p:spPr>
          <a:xfrm>
            <a:off x="2483640" y="3391200"/>
            <a:ext cx="4123800" cy="2618280"/>
          </a:xfrm>
          <a:prstGeom prst="rect">
            <a:avLst/>
          </a:prstGeom>
        </p:spPr>
      </p:pic>
      <p:sp>
        <p:nvSpPr>
          <p:cNvPr id="119" name="CustomShape 1"/>
          <p:cNvSpPr/>
          <p:nvPr/>
        </p:nvSpPr>
        <p:spPr>
          <a:xfrm>
            <a:off x="899640" y="412200"/>
            <a:ext cx="8136720" cy="3411360"/>
          </a:xfrm>
          <a:prstGeom prst="rect">
            <a:avLst/>
          </a:prstGeom>
        </p:spPr>
        <p:txBody>
          <a:bodyPr bIns="45000" lIns="90000" rIns="90000" tIns="45000"/>
          <a:p>
            <a:pPr>
              <a:lnSpc>
                <a:spcPct val="100000"/>
              </a:lnSpc>
            </a:pPr>
            <a:endParaRPr/>
          </a:p>
          <a:p>
            <a:pPr>
              <a:lnSpc>
                <a:spcPct val="100000"/>
              </a:lnSpc>
            </a:pPr>
            <a:r>
              <a:rPr b="1" lang="de-DE" sz="3200">
                <a:solidFill>
                  <a:srgbClr val="000000"/>
                </a:solidFill>
                <a:latin typeface="Lucida Console"/>
              </a:rPr>
              <a:t>Fächerübergreifendes Methoden- und Mediencurriculum       </a:t>
            </a:r>
            <a:r>
              <a:rPr b="1" lang="de-DE" sz="2800">
                <a:solidFill>
                  <a:srgbClr val="000000"/>
                </a:solidFill>
                <a:latin typeface="Lucida Console"/>
              </a:rPr>
              <a:t>
</a:t>
            </a:r>
            <a:r>
              <a:rPr b="1" i="1" lang="de-DE" sz="2800">
                <a:solidFill>
                  <a:srgbClr val="000000"/>
                </a:solidFill>
                <a:latin typeface="Lucida Console"/>
              </a:rPr>
              <a:t>               …eine Einführung</a:t>
            </a:r>
            <a:endParaRPr/>
          </a:p>
          <a:p>
            <a:pPr>
              <a:lnSpc>
                <a:spcPct val="100000"/>
              </a:lnSpc>
            </a:pPr>
            <a:endParaRPr/>
          </a:p>
          <a:p>
            <a:pPr>
              <a:lnSpc>
                <a:spcPct val="100000"/>
              </a:lnSpc>
            </a:pPr>
            <a:r>
              <a:rPr b="1" lang="de-DE" sz="1400">
                <a:solidFill>
                  <a:srgbClr val="000000"/>
                </a:solidFill>
                <a:latin typeface="Lucida Console"/>
              </a:rPr>
              <a:t>Zusammengestellt von Horst Sulewski (LSA, Sachgebiet Medienbildung)</a:t>
            </a:r>
            <a:endParaRPr/>
          </a:p>
          <a:p>
            <a:pPr>
              <a:lnSpc>
                <a:spcPct val="100000"/>
              </a:lnSpc>
            </a:pPr>
            <a:endParaRPr/>
          </a:p>
          <a:p>
            <a:pPr>
              <a:lnSpc>
                <a:spcPct val="100000"/>
              </a:lnSpc>
            </a:pPr>
            <a:endParaRPr/>
          </a:p>
        </p:txBody>
      </p:sp>
      <p:sp>
        <p:nvSpPr>
          <p:cNvPr id="120" name="CustomShape 2"/>
          <p:cNvSpPr/>
          <p:nvPr/>
        </p:nvSpPr>
        <p:spPr>
          <a:xfrm>
            <a:off x="1187640" y="2681280"/>
            <a:ext cx="5754240" cy="703800"/>
          </a:xfrm>
          <a:prstGeom prst="rect">
            <a:avLst/>
          </a:prstGeom>
        </p:spPr>
        <p:txBody>
          <a:bodyPr bIns="46800" lIns="90000" rIns="90000" tIns="46800"/>
          <a:p>
            <a:pPr>
              <a:lnSpc>
                <a:spcPct val="100000"/>
              </a:lnSpc>
            </a:pPr>
            <a:endParaRPr/>
          </a:p>
          <a:p>
            <a:pPr>
              <a:lnSpc>
                <a:spcPct val="100000"/>
              </a:lnSpc>
            </a:pPr>
            <a:endParaRPr/>
          </a:p>
        </p:txBody>
      </p:sp>
      <p:pic>
        <p:nvPicPr>
          <p:cNvPr descr="" id="121" name="Picture 2"/>
          <p:cNvPicPr/>
          <p:nvPr/>
        </p:nvPicPr>
        <p:blipFill>
          <a:blip r:embed="rId4"/>
          <a:stretch>
            <a:fillRect/>
          </a:stretch>
        </p:blipFill>
        <p:spPr>
          <a:xfrm>
            <a:off x="954000" y="6276960"/>
            <a:ext cx="2177640" cy="521280"/>
          </a:xfrm>
          <a:prstGeom prst="rect">
            <a:avLst/>
          </a:prstGeom>
        </p:spPr>
      </p:pic>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98" name="Picture 6"/>
          <p:cNvPicPr/>
          <p:nvPr/>
        </p:nvPicPr>
        <p:blipFill>
          <a:blip r:embed="rId1"/>
          <a:stretch>
            <a:fillRect/>
          </a:stretch>
        </p:blipFill>
        <p:spPr>
          <a:xfrm>
            <a:off x="0" y="260280"/>
            <a:ext cx="304560" cy="2838240"/>
          </a:xfrm>
          <a:prstGeom prst="rect">
            <a:avLst/>
          </a:prstGeom>
        </p:spPr>
      </p:pic>
      <p:sp>
        <p:nvSpPr>
          <p:cNvPr id="199" name="CustomShape 1"/>
          <p:cNvSpPr/>
          <p:nvPr/>
        </p:nvSpPr>
        <p:spPr>
          <a:xfrm>
            <a:off x="892440" y="890280"/>
            <a:ext cx="4829400" cy="730440"/>
          </a:xfrm>
          <a:prstGeom prst="rect">
            <a:avLst/>
          </a:prstGeom>
        </p:spPr>
        <p:txBody>
          <a:bodyPr bIns="45000" lIns="90000" rIns="90000" tIns="45000" wrap="none"/>
          <a:p>
            <a:pPr>
              <a:lnSpc>
                <a:spcPct val="100000"/>
              </a:lnSpc>
            </a:pPr>
            <a:r>
              <a:rPr lang="de-DE">
                <a:solidFill>
                  <a:srgbClr val="000000"/>
                </a:solidFill>
                <a:latin typeface="Lucida Console"/>
              </a:rPr>
              <a:t>Was alles dazu gehört: </a:t>
            </a:r>
            <a:endParaRPr/>
          </a:p>
          <a:p>
            <a:pPr>
              <a:lnSpc>
                <a:spcPct val="100000"/>
              </a:lnSpc>
            </a:pPr>
            <a:r>
              <a:rPr b="1" lang="de-DE" sz="2400">
                <a:solidFill>
                  <a:srgbClr val="c00000"/>
                </a:solidFill>
                <a:latin typeface="Lucida Console"/>
              </a:rPr>
              <a:t>Felder der Medienbildung </a:t>
            </a:r>
            <a:endParaRPr/>
          </a:p>
        </p:txBody>
      </p:sp>
      <p:sp>
        <p:nvSpPr>
          <p:cNvPr id="200" name="CustomShape 2"/>
          <p:cNvSpPr/>
          <p:nvPr/>
        </p:nvSpPr>
        <p:spPr>
          <a:xfrm>
            <a:off x="1318320" y="5626800"/>
            <a:ext cx="6951960" cy="685440"/>
          </a:xfrm>
          <a:prstGeom prst="rect">
            <a:avLst/>
          </a:prstGeom>
        </p:spPr>
      </p:sp>
      <p:pic>
        <p:nvPicPr>
          <p:cNvPr descr="" id="201" name="Picture 2"/>
          <p:cNvPicPr/>
          <p:nvPr/>
        </p:nvPicPr>
        <p:blipFill>
          <a:blip r:embed="rId2"/>
          <a:stretch>
            <a:fillRect/>
          </a:stretch>
        </p:blipFill>
        <p:spPr>
          <a:xfrm>
            <a:off x="6333840" y="6309360"/>
            <a:ext cx="2797560" cy="505440"/>
          </a:xfrm>
          <a:prstGeom prst="rect">
            <a:avLst/>
          </a:prstGeom>
        </p:spPr>
      </p:pic>
      <p:pic>
        <p:nvPicPr>
          <p:cNvPr descr="" id="202" name="Grafik 19"/>
          <p:cNvPicPr/>
          <p:nvPr/>
        </p:nvPicPr>
        <p:blipFill>
          <a:blip r:embed="rId3"/>
          <a:stretch>
            <a:fillRect/>
          </a:stretch>
        </p:blipFill>
        <p:spPr>
          <a:xfrm>
            <a:off x="7524360" y="61560"/>
            <a:ext cx="1473840" cy="935640"/>
          </a:xfrm>
          <a:prstGeom prst="rect">
            <a:avLst/>
          </a:prstGeom>
        </p:spPr>
      </p:pic>
      <p:sp>
        <p:nvSpPr>
          <p:cNvPr id="203" name="CustomShape 3"/>
          <p:cNvSpPr/>
          <p:nvPr/>
        </p:nvSpPr>
        <p:spPr>
          <a:xfrm>
            <a:off x="3087000" y="1618920"/>
            <a:ext cx="5530320" cy="364680"/>
          </a:xfrm>
          <a:prstGeom prst="rect">
            <a:avLst/>
          </a:prstGeom>
        </p:spPr>
        <p:txBody>
          <a:bodyPr bIns="45000" lIns="90000" rIns="90000" tIns="45000" wrap="none"/>
          <a:p>
            <a:pPr>
              <a:lnSpc>
                <a:spcPct val="100000"/>
              </a:lnSpc>
            </a:pPr>
            <a:r>
              <a:rPr lang="de-DE">
                <a:solidFill>
                  <a:srgbClr val="000000"/>
                </a:solidFill>
                <a:latin typeface="Calibri"/>
              </a:rPr>
              <a:t>einige Beispiele , um die Vielzahl der Themen anzudeuten</a:t>
            </a:r>
            <a:endParaRPr/>
          </a:p>
        </p:txBody>
      </p:sp>
      <p:sp>
        <p:nvSpPr>
          <p:cNvPr id="204" name="CustomShape 4"/>
          <p:cNvSpPr/>
          <p:nvPr/>
        </p:nvSpPr>
        <p:spPr>
          <a:xfrm rot="21028200">
            <a:off x="2211840" y="3324600"/>
            <a:ext cx="4007880" cy="643320"/>
          </a:xfrm>
          <a:prstGeom prst="roundRect">
            <a:avLst>
              <a:gd fmla="val 16667" name="adj"/>
            </a:avLst>
          </a:prstGeom>
          <a:solidFill>
            <a:srgbClr val="4f81bd"/>
          </a:solidFill>
          <a:ln w="9360">
            <a:solidFill>
              <a:srgbClr val="ffffff"/>
            </a:solidFill>
            <a:round/>
          </a:ln>
        </p:spPr>
        <p:txBody>
          <a:bodyPr bIns="45000" lIns="90000" rIns="90000" tIns="45000"/>
          <a:p>
            <a:pPr>
              <a:lnSpc>
                <a:spcPct val="100000"/>
              </a:lnSpc>
            </a:pPr>
            <a:r>
              <a:rPr b="1" lang="de-DE" sz="2800">
                <a:solidFill>
                  <a:srgbClr val="ffffff"/>
                </a:solidFill>
                <a:latin typeface="Lucida Console"/>
              </a:rPr>
              <a:t>Gewalt und Medien</a:t>
            </a:r>
            <a:endParaRPr/>
          </a:p>
          <a:p>
            <a:pPr>
              <a:lnSpc>
                <a:spcPct val="100000"/>
              </a:lnSpc>
            </a:pPr>
            <a:endParaRPr/>
          </a:p>
          <a:p>
            <a:pPr>
              <a:lnSpc>
                <a:spcPct val="100000"/>
              </a:lnSpc>
            </a:pP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05" name="Picture 6"/>
          <p:cNvPicPr/>
          <p:nvPr/>
        </p:nvPicPr>
        <p:blipFill>
          <a:blip r:embed="rId1"/>
          <a:stretch>
            <a:fillRect/>
          </a:stretch>
        </p:blipFill>
        <p:spPr>
          <a:xfrm>
            <a:off x="0" y="260280"/>
            <a:ext cx="304560" cy="2838240"/>
          </a:xfrm>
          <a:prstGeom prst="rect">
            <a:avLst/>
          </a:prstGeom>
        </p:spPr>
      </p:pic>
      <p:sp>
        <p:nvSpPr>
          <p:cNvPr id="206" name="CustomShape 1"/>
          <p:cNvSpPr/>
          <p:nvPr/>
        </p:nvSpPr>
        <p:spPr>
          <a:xfrm>
            <a:off x="901440" y="908640"/>
            <a:ext cx="4829400" cy="730440"/>
          </a:xfrm>
          <a:prstGeom prst="rect">
            <a:avLst/>
          </a:prstGeom>
        </p:spPr>
        <p:txBody>
          <a:bodyPr bIns="45000" lIns="90000" rIns="90000" tIns="45000" wrap="none"/>
          <a:p>
            <a:pPr>
              <a:lnSpc>
                <a:spcPct val="100000"/>
              </a:lnSpc>
            </a:pPr>
            <a:r>
              <a:rPr lang="de-DE">
                <a:solidFill>
                  <a:srgbClr val="000000"/>
                </a:solidFill>
                <a:latin typeface="Lucida Console"/>
              </a:rPr>
              <a:t>Was alles dazu gehört: </a:t>
            </a:r>
            <a:endParaRPr/>
          </a:p>
          <a:p>
            <a:pPr>
              <a:lnSpc>
                <a:spcPct val="100000"/>
              </a:lnSpc>
            </a:pPr>
            <a:r>
              <a:rPr b="1" lang="de-DE" sz="2400">
                <a:solidFill>
                  <a:srgbClr val="c00000"/>
                </a:solidFill>
                <a:latin typeface="Lucida Console"/>
              </a:rPr>
              <a:t>Felder der Medienbildung </a:t>
            </a:r>
            <a:endParaRPr/>
          </a:p>
        </p:txBody>
      </p:sp>
      <p:pic>
        <p:nvPicPr>
          <p:cNvPr descr="" id="207" name="Picture 2"/>
          <p:cNvPicPr/>
          <p:nvPr/>
        </p:nvPicPr>
        <p:blipFill>
          <a:blip r:embed="rId2"/>
          <a:stretch>
            <a:fillRect/>
          </a:stretch>
        </p:blipFill>
        <p:spPr>
          <a:xfrm>
            <a:off x="6333840" y="6309360"/>
            <a:ext cx="2797560" cy="505440"/>
          </a:xfrm>
          <a:prstGeom prst="rect">
            <a:avLst/>
          </a:prstGeom>
        </p:spPr>
      </p:pic>
      <p:pic>
        <p:nvPicPr>
          <p:cNvPr descr="" id="208" name="Picture 2"/>
          <p:cNvPicPr/>
          <p:nvPr/>
        </p:nvPicPr>
        <p:blipFill>
          <a:blip r:embed="rId3"/>
          <a:stretch>
            <a:fillRect/>
          </a:stretch>
        </p:blipFill>
        <p:spPr>
          <a:xfrm rot="696600">
            <a:off x="2500560" y="2157120"/>
            <a:ext cx="6080040" cy="3102120"/>
          </a:xfrm>
          <a:prstGeom prst="rect">
            <a:avLst/>
          </a:prstGeom>
        </p:spPr>
      </p:pic>
      <p:pic>
        <p:nvPicPr>
          <p:cNvPr descr="" id="209" name="Picture 3"/>
          <p:cNvPicPr/>
          <p:nvPr/>
        </p:nvPicPr>
        <p:blipFill>
          <a:blip r:embed="rId4"/>
          <a:stretch>
            <a:fillRect/>
          </a:stretch>
        </p:blipFill>
        <p:spPr>
          <a:xfrm rot="20507400">
            <a:off x="741240" y="4102560"/>
            <a:ext cx="2294640" cy="1351440"/>
          </a:xfrm>
          <a:prstGeom prst="rect">
            <a:avLst/>
          </a:prstGeom>
        </p:spPr>
      </p:pic>
      <p:pic>
        <p:nvPicPr>
          <p:cNvPr descr="" id="210" name="Picture 4"/>
          <p:cNvPicPr/>
          <p:nvPr/>
        </p:nvPicPr>
        <p:blipFill>
          <a:blip r:embed="rId5"/>
          <a:stretch>
            <a:fillRect/>
          </a:stretch>
        </p:blipFill>
        <p:spPr>
          <a:xfrm rot="20601600">
            <a:off x="6967440" y="4336920"/>
            <a:ext cx="1530360" cy="1498680"/>
          </a:xfrm>
          <a:prstGeom prst="rect">
            <a:avLst/>
          </a:prstGeom>
        </p:spPr>
      </p:pic>
      <p:pic>
        <p:nvPicPr>
          <p:cNvPr descr="" id="211" name="Picture 2"/>
          <p:cNvPicPr/>
          <p:nvPr/>
        </p:nvPicPr>
        <p:blipFill>
          <a:blip r:embed="rId6"/>
          <a:stretch>
            <a:fillRect/>
          </a:stretch>
        </p:blipFill>
        <p:spPr>
          <a:xfrm>
            <a:off x="971640" y="6308640"/>
            <a:ext cx="2177640" cy="521280"/>
          </a:xfrm>
          <a:prstGeom prst="rect">
            <a:avLst/>
          </a:prstGeom>
        </p:spPr>
      </p:pic>
      <p:pic>
        <p:nvPicPr>
          <p:cNvPr descr="" id="212" name="Grafik 14"/>
          <p:cNvPicPr/>
          <p:nvPr/>
        </p:nvPicPr>
        <p:blipFill>
          <a:blip r:embed="rId7"/>
          <a:stretch>
            <a:fillRect/>
          </a:stretch>
        </p:blipFill>
        <p:spPr>
          <a:xfrm>
            <a:off x="7524360" y="61560"/>
            <a:ext cx="1473840" cy="935640"/>
          </a:xfrm>
          <a:prstGeom prst="rect">
            <a:avLst/>
          </a:prstGeom>
        </p:spPr>
      </p:pic>
      <p:sp>
        <p:nvSpPr>
          <p:cNvPr id="213" name="CustomShape 2"/>
          <p:cNvSpPr/>
          <p:nvPr/>
        </p:nvSpPr>
        <p:spPr>
          <a:xfrm>
            <a:off x="5733000" y="1917000"/>
            <a:ext cx="2706120" cy="643320"/>
          </a:xfrm>
          <a:prstGeom prst="roundRect">
            <a:avLst>
              <a:gd fmla="val 16667" name="adj"/>
            </a:avLst>
          </a:prstGeom>
          <a:solidFill>
            <a:srgbClr val="4f81bd"/>
          </a:solidFill>
          <a:ln w="9360">
            <a:solidFill>
              <a:srgbClr val="ffffff"/>
            </a:solidFill>
            <a:round/>
          </a:ln>
        </p:spPr>
        <p:txBody>
          <a:bodyPr bIns="45000" lIns="90000" rIns="90000" tIns="45000"/>
          <a:p>
            <a:pPr>
              <a:lnSpc>
                <a:spcPct val="100000"/>
              </a:lnSpc>
            </a:pPr>
            <a:r>
              <a:rPr b="1" lang="de-DE" sz="2800">
                <a:solidFill>
                  <a:srgbClr val="ffffff"/>
                </a:solidFill>
                <a:latin typeface="Lucida Console"/>
              </a:rPr>
              <a:t>Filmbildung</a:t>
            </a:r>
            <a:r>
              <a:rPr b="1" lang="de-DE" sz="2800">
                <a:solidFill>
                  <a:srgbClr val="000000"/>
                </a:solidFill>
                <a:latin typeface="Lucida Console"/>
              </a:rPr>
              <a:t> </a:t>
            </a:r>
            <a:endParaRPr/>
          </a:p>
          <a:p>
            <a:pPr>
              <a:lnSpc>
                <a:spcPct val="100000"/>
              </a:lnSpc>
            </a:pPr>
            <a:endParaRPr/>
          </a:p>
          <a:p>
            <a:pPr>
              <a:lnSpc>
                <a:spcPct val="100000"/>
              </a:lnSpc>
            </a:pP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4" name="Picture 2"/>
          <p:cNvPicPr/>
          <p:nvPr/>
        </p:nvPicPr>
        <p:blipFill>
          <a:blip r:embed="rId1"/>
          <a:stretch>
            <a:fillRect/>
          </a:stretch>
        </p:blipFill>
        <p:spPr>
          <a:xfrm rot="20617800">
            <a:off x="1177200" y="3387600"/>
            <a:ext cx="1847520" cy="2476080"/>
          </a:xfrm>
          <a:prstGeom prst="rect">
            <a:avLst/>
          </a:prstGeom>
        </p:spPr>
      </p:pic>
      <p:pic>
        <p:nvPicPr>
          <p:cNvPr descr="" id="215" name="Picture 3"/>
          <p:cNvPicPr/>
          <p:nvPr/>
        </p:nvPicPr>
        <p:blipFill>
          <a:blip r:embed="rId2"/>
          <a:stretch>
            <a:fillRect/>
          </a:stretch>
        </p:blipFill>
        <p:spPr>
          <a:xfrm rot="996000">
            <a:off x="6986520" y="3603960"/>
            <a:ext cx="1545840" cy="2189160"/>
          </a:xfrm>
          <a:prstGeom prst="rect">
            <a:avLst/>
          </a:prstGeom>
        </p:spPr>
      </p:pic>
      <p:pic>
        <p:nvPicPr>
          <p:cNvPr descr="" id="216" name="Picture 4"/>
          <p:cNvPicPr/>
          <p:nvPr/>
        </p:nvPicPr>
        <p:blipFill>
          <a:blip r:embed="rId3"/>
          <a:stretch>
            <a:fillRect/>
          </a:stretch>
        </p:blipFill>
        <p:spPr>
          <a:xfrm rot="646800">
            <a:off x="3724200" y="2081160"/>
            <a:ext cx="1695240" cy="2695320"/>
          </a:xfrm>
          <a:prstGeom prst="rect">
            <a:avLst/>
          </a:prstGeom>
        </p:spPr>
      </p:pic>
      <p:sp>
        <p:nvSpPr>
          <p:cNvPr id="217" name="CustomShape 1"/>
          <p:cNvSpPr/>
          <p:nvPr/>
        </p:nvSpPr>
        <p:spPr>
          <a:xfrm>
            <a:off x="3027960" y="5602320"/>
            <a:ext cx="4478760" cy="516960"/>
          </a:xfrm>
          <a:prstGeom prst="rect">
            <a:avLst/>
          </a:prstGeom>
        </p:spPr>
        <p:txBody>
          <a:bodyPr bIns="45000" lIns="90000" rIns="90000" tIns="45000" wrap="none"/>
          <a:p>
            <a:pPr>
              <a:lnSpc>
                <a:spcPct val="100000"/>
              </a:lnSpc>
            </a:pPr>
            <a:r>
              <a:rPr b="1" lang="de-DE" sz="2800">
                <a:solidFill>
                  <a:srgbClr val="000000"/>
                </a:solidFill>
                <a:latin typeface="Lucida Console"/>
              </a:rPr>
              <a:t>(Fantasy-)Literatur </a:t>
            </a:r>
            <a:endParaRPr/>
          </a:p>
        </p:txBody>
      </p:sp>
      <p:sp>
        <p:nvSpPr>
          <p:cNvPr id="218" name="CustomShape 2"/>
          <p:cNvSpPr/>
          <p:nvPr/>
        </p:nvSpPr>
        <p:spPr>
          <a:xfrm>
            <a:off x="901440" y="908640"/>
            <a:ext cx="4829400" cy="730440"/>
          </a:xfrm>
          <a:prstGeom prst="rect">
            <a:avLst/>
          </a:prstGeom>
        </p:spPr>
        <p:txBody>
          <a:bodyPr bIns="45000" lIns="90000" rIns="90000" tIns="45000" wrap="none"/>
          <a:p>
            <a:pPr>
              <a:lnSpc>
                <a:spcPct val="100000"/>
              </a:lnSpc>
            </a:pPr>
            <a:r>
              <a:rPr lang="de-DE">
                <a:solidFill>
                  <a:srgbClr val="000000"/>
                </a:solidFill>
                <a:latin typeface="Lucida Console"/>
              </a:rPr>
              <a:t>Was alles dazu gehört: </a:t>
            </a:r>
            <a:endParaRPr/>
          </a:p>
          <a:p>
            <a:pPr>
              <a:lnSpc>
                <a:spcPct val="100000"/>
              </a:lnSpc>
            </a:pPr>
            <a:r>
              <a:rPr b="1" lang="de-DE" sz="2400">
                <a:solidFill>
                  <a:srgbClr val="c00000"/>
                </a:solidFill>
                <a:latin typeface="Lucida Console"/>
              </a:rPr>
              <a:t>Felder der Medienbildung </a:t>
            </a:r>
            <a:endParaRPr/>
          </a:p>
        </p:txBody>
      </p:sp>
      <p:pic>
        <p:nvPicPr>
          <p:cNvPr descr="" id="219" name="Picture 6"/>
          <p:cNvPicPr/>
          <p:nvPr/>
        </p:nvPicPr>
        <p:blipFill>
          <a:blip r:embed="rId4"/>
          <a:stretch>
            <a:fillRect/>
          </a:stretch>
        </p:blipFill>
        <p:spPr>
          <a:xfrm>
            <a:off x="0" y="260280"/>
            <a:ext cx="304560" cy="2838240"/>
          </a:xfrm>
          <a:prstGeom prst="rect">
            <a:avLst/>
          </a:prstGeom>
        </p:spPr>
      </p:pic>
      <p:pic>
        <p:nvPicPr>
          <p:cNvPr descr="" id="220" name="Picture 2"/>
          <p:cNvPicPr/>
          <p:nvPr/>
        </p:nvPicPr>
        <p:blipFill>
          <a:blip r:embed="rId5"/>
          <a:stretch>
            <a:fillRect/>
          </a:stretch>
        </p:blipFill>
        <p:spPr>
          <a:xfrm>
            <a:off x="6333840" y="6309360"/>
            <a:ext cx="2797560" cy="505440"/>
          </a:xfrm>
          <a:prstGeom prst="rect">
            <a:avLst/>
          </a:prstGeom>
        </p:spPr>
      </p:pic>
      <p:pic>
        <p:nvPicPr>
          <p:cNvPr descr="" id="221" name="Picture 5"/>
          <p:cNvPicPr/>
          <p:nvPr/>
        </p:nvPicPr>
        <p:blipFill>
          <a:blip r:embed="rId6"/>
          <a:stretch>
            <a:fillRect/>
          </a:stretch>
        </p:blipFill>
        <p:spPr>
          <a:xfrm rot="20250600">
            <a:off x="6268320" y="1056240"/>
            <a:ext cx="1630080" cy="2419560"/>
          </a:xfrm>
          <a:prstGeom prst="rect">
            <a:avLst/>
          </a:prstGeom>
        </p:spPr>
      </p:pic>
      <p:pic>
        <p:nvPicPr>
          <p:cNvPr descr="" id="222" name="Picture 2"/>
          <p:cNvPicPr/>
          <p:nvPr/>
        </p:nvPicPr>
        <p:blipFill>
          <a:blip r:embed="rId7"/>
          <a:stretch>
            <a:fillRect/>
          </a:stretch>
        </p:blipFill>
        <p:spPr>
          <a:xfrm>
            <a:off x="971640" y="6308640"/>
            <a:ext cx="2177640" cy="521280"/>
          </a:xfrm>
          <a:prstGeom prst="rect">
            <a:avLst/>
          </a:prstGeom>
        </p:spPr>
      </p:pic>
      <p:pic>
        <p:nvPicPr>
          <p:cNvPr descr="" id="223" name="Grafik 15"/>
          <p:cNvPicPr/>
          <p:nvPr/>
        </p:nvPicPr>
        <p:blipFill>
          <a:blip r:embed="rId8"/>
          <a:stretch>
            <a:fillRect/>
          </a:stretch>
        </p:blipFill>
        <p:spPr>
          <a:xfrm>
            <a:off x="7524360" y="61560"/>
            <a:ext cx="1473840" cy="93564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CustomShape 1"/>
          <p:cNvSpPr/>
          <p:nvPr/>
        </p:nvSpPr>
        <p:spPr>
          <a:xfrm>
            <a:off x="899640" y="5301360"/>
            <a:ext cx="7776720" cy="1191240"/>
          </a:xfrm>
          <a:prstGeom prst="rect">
            <a:avLst/>
          </a:prstGeom>
        </p:spPr>
        <p:txBody>
          <a:bodyPr bIns="46800" lIns="90000" rIns="90000" tIns="46800"/>
          <a:p>
            <a:pPr>
              <a:lnSpc>
                <a:spcPct val="100000"/>
              </a:lnSpc>
            </a:pPr>
            <a:r>
              <a:rPr b="1" lang="de-DE" sz="2400">
                <a:solidFill>
                  <a:srgbClr val="000000"/>
                </a:solidFill>
                <a:latin typeface="Lucida Console"/>
              </a:rPr>
              <a:t>Fernsehen an einem Dienstagnachmittag im Juni 2013: </a:t>
            </a:r>
            <a:r>
              <a:rPr b="1" lang="de-DE" sz="2400">
                <a:solidFill>
                  <a:srgbClr val="c00000"/>
                </a:solidFill>
                <a:latin typeface="Lucida Console"/>
              </a:rPr>
              <a:t>Scripted-Reality</a:t>
            </a:r>
            <a:r>
              <a:rPr b="1" lang="de-DE" sz="2400">
                <a:solidFill>
                  <a:srgbClr val="000000"/>
                </a:solidFill>
                <a:latin typeface="Lucida Console"/>
              </a:rPr>
              <a:t> überall</a:t>
            </a:r>
            <a:endParaRPr/>
          </a:p>
          <a:p>
            <a:pPr>
              <a:lnSpc>
                <a:spcPct val="100000"/>
              </a:lnSpc>
            </a:pPr>
            <a:endParaRPr/>
          </a:p>
        </p:txBody>
      </p:sp>
      <p:pic>
        <p:nvPicPr>
          <p:cNvPr descr="" id="225" name="Picture 2"/>
          <p:cNvPicPr/>
          <p:nvPr/>
        </p:nvPicPr>
        <p:blipFill>
          <a:blip r:embed="rId1"/>
          <a:stretch>
            <a:fillRect/>
          </a:stretch>
        </p:blipFill>
        <p:spPr>
          <a:xfrm>
            <a:off x="6402600" y="2574360"/>
            <a:ext cx="2390760" cy="1223640"/>
          </a:xfrm>
          <a:prstGeom prst="rect">
            <a:avLst/>
          </a:prstGeom>
        </p:spPr>
      </p:pic>
      <p:pic>
        <p:nvPicPr>
          <p:cNvPr descr="" id="226" name="Picture 3"/>
          <p:cNvPicPr/>
          <p:nvPr/>
        </p:nvPicPr>
        <p:blipFill>
          <a:blip r:embed="rId2"/>
          <a:stretch>
            <a:fillRect/>
          </a:stretch>
        </p:blipFill>
        <p:spPr>
          <a:xfrm rot="684600">
            <a:off x="2573280" y="3903840"/>
            <a:ext cx="3668040" cy="1025280"/>
          </a:xfrm>
          <a:prstGeom prst="rect">
            <a:avLst/>
          </a:prstGeom>
        </p:spPr>
      </p:pic>
      <p:pic>
        <p:nvPicPr>
          <p:cNvPr descr="" id="227" name="Picture 3"/>
          <p:cNvPicPr/>
          <p:nvPr/>
        </p:nvPicPr>
        <p:blipFill>
          <a:blip r:embed="rId3"/>
          <a:stretch>
            <a:fillRect/>
          </a:stretch>
        </p:blipFill>
        <p:spPr>
          <a:xfrm rot="20410200">
            <a:off x="1119240" y="1746720"/>
            <a:ext cx="3811680" cy="1251360"/>
          </a:xfrm>
          <a:prstGeom prst="rect">
            <a:avLst/>
          </a:prstGeom>
        </p:spPr>
      </p:pic>
      <p:pic>
        <p:nvPicPr>
          <p:cNvPr descr="" id="228" name="Picture 4"/>
          <p:cNvPicPr/>
          <p:nvPr/>
        </p:nvPicPr>
        <p:blipFill>
          <a:blip r:embed="rId4"/>
          <a:stretch>
            <a:fillRect/>
          </a:stretch>
        </p:blipFill>
        <p:spPr>
          <a:xfrm rot="569400">
            <a:off x="6414120" y="1126080"/>
            <a:ext cx="2226600" cy="1487160"/>
          </a:xfrm>
          <a:prstGeom prst="rect">
            <a:avLst/>
          </a:prstGeom>
        </p:spPr>
      </p:pic>
      <p:pic>
        <p:nvPicPr>
          <p:cNvPr descr="" id="229" name="Picture 5"/>
          <p:cNvPicPr/>
          <p:nvPr/>
        </p:nvPicPr>
        <p:blipFill>
          <a:blip r:embed="rId5"/>
          <a:stretch>
            <a:fillRect/>
          </a:stretch>
        </p:blipFill>
        <p:spPr>
          <a:xfrm rot="20580600">
            <a:off x="6576120" y="3529080"/>
            <a:ext cx="2580120" cy="1575000"/>
          </a:xfrm>
          <a:prstGeom prst="rect">
            <a:avLst/>
          </a:prstGeom>
        </p:spPr>
      </p:pic>
      <p:pic>
        <p:nvPicPr>
          <p:cNvPr descr="" id="230" name="Picture 6"/>
          <p:cNvPicPr/>
          <p:nvPr/>
        </p:nvPicPr>
        <p:blipFill>
          <a:blip r:embed="rId6"/>
          <a:stretch>
            <a:fillRect/>
          </a:stretch>
        </p:blipFill>
        <p:spPr>
          <a:xfrm>
            <a:off x="108720" y="3543840"/>
            <a:ext cx="2445480" cy="1238400"/>
          </a:xfrm>
          <a:prstGeom prst="rect">
            <a:avLst/>
          </a:prstGeom>
        </p:spPr>
      </p:pic>
      <p:pic>
        <p:nvPicPr>
          <p:cNvPr descr="" id="231" name="Picture 7"/>
          <p:cNvPicPr/>
          <p:nvPr/>
        </p:nvPicPr>
        <p:blipFill>
          <a:blip r:embed="rId7"/>
          <a:stretch>
            <a:fillRect/>
          </a:stretch>
        </p:blipFill>
        <p:spPr>
          <a:xfrm rot="1156200">
            <a:off x="3535200" y="2607120"/>
            <a:ext cx="2507040" cy="1210680"/>
          </a:xfrm>
          <a:prstGeom prst="rect">
            <a:avLst/>
          </a:prstGeom>
        </p:spPr>
      </p:pic>
      <p:pic>
        <p:nvPicPr>
          <p:cNvPr descr="" id="232" name="Picture 6"/>
          <p:cNvPicPr/>
          <p:nvPr/>
        </p:nvPicPr>
        <p:blipFill>
          <a:blip r:embed="rId8"/>
          <a:stretch>
            <a:fillRect/>
          </a:stretch>
        </p:blipFill>
        <p:spPr>
          <a:xfrm>
            <a:off x="0" y="260280"/>
            <a:ext cx="304560" cy="2838240"/>
          </a:xfrm>
          <a:prstGeom prst="rect">
            <a:avLst/>
          </a:prstGeom>
        </p:spPr>
      </p:pic>
      <p:sp>
        <p:nvSpPr>
          <p:cNvPr id="233" name="CustomShape 2"/>
          <p:cNvSpPr/>
          <p:nvPr/>
        </p:nvSpPr>
        <p:spPr>
          <a:xfrm>
            <a:off x="901440" y="908640"/>
            <a:ext cx="4829400" cy="730440"/>
          </a:xfrm>
          <a:prstGeom prst="rect">
            <a:avLst/>
          </a:prstGeom>
        </p:spPr>
        <p:txBody>
          <a:bodyPr bIns="45000" lIns="90000" rIns="90000" tIns="45000" wrap="none"/>
          <a:p>
            <a:pPr>
              <a:lnSpc>
                <a:spcPct val="100000"/>
              </a:lnSpc>
            </a:pPr>
            <a:r>
              <a:rPr lang="de-DE">
                <a:solidFill>
                  <a:srgbClr val="000000"/>
                </a:solidFill>
                <a:latin typeface="Lucida Console"/>
              </a:rPr>
              <a:t>Was alles dazu gehört: </a:t>
            </a:r>
            <a:endParaRPr/>
          </a:p>
          <a:p>
            <a:pPr>
              <a:lnSpc>
                <a:spcPct val="100000"/>
              </a:lnSpc>
            </a:pPr>
            <a:r>
              <a:rPr b="1" lang="de-DE" sz="2400">
                <a:solidFill>
                  <a:srgbClr val="c00000"/>
                </a:solidFill>
                <a:latin typeface="Lucida Console"/>
              </a:rPr>
              <a:t>Felder der Medienbildung </a:t>
            </a:r>
            <a:endParaRPr/>
          </a:p>
        </p:txBody>
      </p:sp>
      <p:pic>
        <p:nvPicPr>
          <p:cNvPr descr="" id="234" name="Picture 2"/>
          <p:cNvPicPr/>
          <p:nvPr/>
        </p:nvPicPr>
        <p:blipFill>
          <a:blip r:embed="rId9"/>
          <a:stretch>
            <a:fillRect/>
          </a:stretch>
        </p:blipFill>
        <p:spPr>
          <a:xfrm>
            <a:off x="6333840" y="6309360"/>
            <a:ext cx="2797560" cy="505440"/>
          </a:xfrm>
          <a:prstGeom prst="rect">
            <a:avLst/>
          </a:prstGeom>
        </p:spPr>
      </p:pic>
      <p:pic>
        <p:nvPicPr>
          <p:cNvPr descr="" id="235" name="Grafik 16"/>
          <p:cNvPicPr/>
          <p:nvPr/>
        </p:nvPicPr>
        <p:blipFill>
          <a:blip r:embed="rId10"/>
          <a:stretch>
            <a:fillRect/>
          </a:stretch>
        </p:blipFill>
        <p:spPr>
          <a:xfrm>
            <a:off x="7524360" y="61560"/>
            <a:ext cx="1473840" cy="935640"/>
          </a:xfrm>
          <a:prstGeom prst="rect">
            <a:avLst/>
          </a:prstGeom>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6" name="Picture 6"/>
          <p:cNvPicPr/>
          <p:nvPr/>
        </p:nvPicPr>
        <p:blipFill>
          <a:blip r:embed="rId1"/>
          <a:stretch>
            <a:fillRect/>
          </a:stretch>
        </p:blipFill>
        <p:spPr>
          <a:xfrm>
            <a:off x="0" y="260280"/>
            <a:ext cx="304560" cy="2838240"/>
          </a:xfrm>
          <a:prstGeom prst="rect">
            <a:avLst/>
          </a:prstGeom>
        </p:spPr>
      </p:pic>
      <p:pic>
        <p:nvPicPr>
          <p:cNvPr descr="" id="237" name="Picture 2"/>
          <p:cNvPicPr/>
          <p:nvPr/>
        </p:nvPicPr>
        <p:blipFill>
          <a:blip r:embed="rId2"/>
          <a:stretch>
            <a:fillRect/>
          </a:stretch>
        </p:blipFill>
        <p:spPr>
          <a:xfrm>
            <a:off x="6333840" y="6309360"/>
            <a:ext cx="2797560" cy="505440"/>
          </a:xfrm>
          <a:prstGeom prst="rect">
            <a:avLst/>
          </a:prstGeom>
        </p:spPr>
      </p:pic>
      <p:pic>
        <p:nvPicPr>
          <p:cNvPr descr="" id="238" name="Picture 4"/>
          <p:cNvPicPr/>
          <p:nvPr/>
        </p:nvPicPr>
        <p:blipFill>
          <a:blip r:embed="rId3"/>
          <a:stretch>
            <a:fillRect/>
          </a:stretch>
        </p:blipFill>
        <p:spPr>
          <a:xfrm>
            <a:off x="899640" y="980280"/>
            <a:ext cx="1477080" cy="2810160"/>
          </a:xfrm>
          <a:prstGeom prst="rect">
            <a:avLst/>
          </a:prstGeom>
        </p:spPr>
      </p:pic>
      <p:pic>
        <p:nvPicPr>
          <p:cNvPr descr="" id="239" name="Picture 5"/>
          <p:cNvPicPr/>
          <p:nvPr/>
        </p:nvPicPr>
        <p:blipFill>
          <a:blip r:embed="rId4"/>
          <a:stretch>
            <a:fillRect/>
          </a:stretch>
        </p:blipFill>
        <p:spPr>
          <a:xfrm>
            <a:off x="899640" y="3645000"/>
            <a:ext cx="1477080" cy="2426760"/>
          </a:xfrm>
          <a:prstGeom prst="rect">
            <a:avLst/>
          </a:prstGeom>
        </p:spPr>
      </p:pic>
      <p:sp>
        <p:nvSpPr>
          <p:cNvPr id="240" name="CustomShape 1"/>
          <p:cNvSpPr/>
          <p:nvPr/>
        </p:nvSpPr>
        <p:spPr>
          <a:xfrm>
            <a:off x="964800" y="112464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1</a:t>
            </a:r>
            <a:endParaRPr/>
          </a:p>
        </p:txBody>
      </p:sp>
      <p:sp>
        <p:nvSpPr>
          <p:cNvPr id="241" name="CustomShape 2"/>
          <p:cNvSpPr/>
          <p:nvPr/>
        </p:nvSpPr>
        <p:spPr>
          <a:xfrm>
            <a:off x="1728720" y="326484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3</a:t>
            </a:r>
            <a:endParaRPr/>
          </a:p>
        </p:txBody>
      </p:sp>
      <p:sp>
        <p:nvSpPr>
          <p:cNvPr id="242" name="CustomShape 3"/>
          <p:cNvSpPr/>
          <p:nvPr/>
        </p:nvSpPr>
        <p:spPr>
          <a:xfrm>
            <a:off x="1689120" y="184572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2</a:t>
            </a:r>
            <a:endParaRPr/>
          </a:p>
        </p:txBody>
      </p:sp>
      <p:sp>
        <p:nvSpPr>
          <p:cNvPr id="243" name="CustomShape 4"/>
          <p:cNvSpPr/>
          <p:nvPr/>
        </p:nvSpPr>
        <p:spPr>
          <a:xfrm>
            <a:off x="2672640" y="939600"/>
            <a:ext cx="5859360" cy="825480"/>
          </a:xfrm>
          <a:prstGeom prst="rect">
            <a:avLst/>
          </a:prstGeom>
        </p:spPr>
        <p:txBody>
          <a:bodyPr bIns="46800" lIns="90000" rIns="90000" tIns="46800"/>
          <a:p>
            <a:pPr>
              <a:lnSpc>
                <a:spcPct val="100000"/>
              </a:lnSpc>
            </a:pPr>
            <a:r>
              <a:rPr b="1" lang="de-DE" sz="2400">
                <a:solidFill>
                  <a:srgbClr val="0070c0"/>
                </a:solidFill>
                <a:latin typeface="Lucida Console"/>
              </a:rPr>
              <a:t>Auf den folgenden Seiten erfahren Sie etwas über: </a:t>
            </a:r>
            <a:endParaRPr/>
          </a:p>
        </p:txBody>
      </p:sp>
      <p:sp>
        <p:nvSpPr>
          <p:cNvPr id="244" name="CustomShape 5"/>
          <p:cNvSpPr/>
          <p:nvPr/>
        </p:nvSpPr>
        <p:spPr>
          <a:xfrm>
            <a:off x="2705040" y="2109240"/>
            <a:ext cx="5754240" cy="4667760"/>
          </a:xfrm>
          <a:prstGeom prst="rect">
            <a:avLst/>
          </a:prstGeom>
        </p:spPr>
        <p:txBody>
          <a:bodyPr bIns="46800" lIns="90000" rIns="90000" tIns="46800"/>
          <a:p>
            <a:pPr>
              <a:lnSpc>
                <a:spcPct val="100000"/>
              </a:lnSpc>
              <a:buFont charset="2" typeface="Wingdings"/>
              <a:buChar char=""/>
            </a:pPr>
            <a:r>
              <a:rPr b="1" lang="de-DE" sz="2000">
                <a:solidFill>
                  <a:srgbClr val="d9d9d9"/>
                </a:solidFill>
                <a:latin typeface="Lucida Console"/>
              </a:rPr>
              <a:t>die aktuellen Rahmenbedingungen der schulischen Medienbildung im allgemeinen</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das weite Feld dessen, was Medienbildung alles umfasst</a:t>
            </a:r>
            <a:endParaRPr/>
          </a:p>
          <a:p>
            <a:pPr>
              <a:lnSpc>
                <a:spcPct val="100000"/>
              </a:lnSpc>
            </a:pPr>
            <a:endParaRPr/>
          </a:p>
          <a:p>
            <a:pPr>
              <a:lnSpc>
                <a:spcPct val="100000"/>
              </a:lnSpc>
              <a:buFont charset="2" typeface="Wingdings"/>
              <a:buChar char=""/>
            </a:pPr>
            <a:r>
              <a:rPr b="1" lang="de-DE" sz="2000">
                <a:solidFill>
                  <a:srgbClr val="000000"/>
                </a:solidFill>
                <a:latin typeface="Lucida Console"/>
              </a:rPr>
              <a:t>die Dimensionen der Medienkompetenz</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das Medien- und Methodencurriculum und wie Sie an Ihrer Schule entwickeln können</a:t>
            </a:r>
            <a:endParaRPr/>
          </a:p>
          <a:p>
            <a:pPr>
              <a:lnSpc>
                <a:spcPct val="100000"/>
              </a:lnSpc>
            </a:pPr>
            <a:endParaRPr/>
          </a:p>
          <a:p>
            <a:pPr>
              <a:lnSpc>
                <a:spcPct val="100000"/>
              </a:lnSpc>
            </a:pPr>
            <a:endParaRPr/>
          </a:p>
        </p:txBody>
      </p:sp>
      <p:pic>
        <p:nvPicPr>
          <p:cNvPr descr="" id="245" name="Picture 2"/>
          <p:cNvPicPr/>
          <p:nvPr/>
        </p:nvPicPr>
        <p:blipFill>
          <a:blip r:embed="rId5"/>
          <a:stretch>
            <a:fillRect/>
          </a:stretch>
        </p:blipFill>
        <p:spPr>
          <a:xfrm>
            <a:off x="971640" y="6309360"/>
            <a:ext cx="2177640" cy="521280"/>
          </a:xfrm>
          <a:prstGeom prst="rect">
            <a:avLst/>
          </a:prstGeom>
        </p:spPr>
      </p:pic>
      <p:pic>
        <p:nvPicPr>
          <p:cNvPr descr="" id="246" name="Grafik 22"/>
          <p:cNvPicPr/>
          <p:nvPr/>
        </p:nvPicPr>
        <p:blipFill>
          <a:blip r:embed="rId6"/>
          <a:stretch>
            <a:fillRect/>
          </a:stretch>
        </p:blipFill>
        <p:spPr>
          <a:xfrm>
            <a:off x="7524360" y="61560"/>
            <a:ext cx="1473840" cy="935640"/>
          </a:xfrm>
          <a:prstGeom prst="rect">
            <a:avLst/>
          </a:prstGeom>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47" name="Picture 6"/>
          <p:cNvPicPr/>
          <p:nvPr/>
        </p:nvPicPr>
        <p:blipFill>
          <a:blip r:embed="rId1"/>
          <a:stretch>
            <a:fillRect/>
          </a:stretch>
        </p:blipFill>
        <p:spPr>
          <a:xfrm>
            <a:off x="0" y="260280"/>
            <a:ext cx="304560" cy="2838240"/>
          </a:xfrm>
          <a:prstGeom prst="rect">
            <a:avLst/>
          </a:prstGeom>
        </p:spPr>
      </p:pic>
      <p:sp>
        <p:nvSpPr>
          <p:cNvPr id="248" name="CustomShape 1"/>
          <p:cNvSpPr/>
          <p:nvPr/>
        </p:nvSpPr>
        <p:spPr>
          <a:xfrm>
            <a:off x="899640" y="890280"/>
            <a:ext cx="7200360" cy="730440"/>
          </a:xfrm>
          <a:prstGeom prst="rect">
            <a:avLst/>
          </a:prstGeom>
        </p:spPr>
        <p:txBody>
          <a:bodyPr bIns="45000" lIns="90000" rIns="90000" tIns="45000"/>
          <a:p>
            <a:pPr>
              <a:lnSpc>
                <a:spcPct val="100000"/>
              </a:lnSpc>
            </a:pPr>
            <a:r>
              <a:rPr lang="de-DE">
                <a:solidFill>
                  <a:srgbClr val="000000"/>
                </a:solidFill>
                <a:latin typeface="Lucida Console"/>
              </a:rPr>
              <a:t>Mehr als IT-Wissen</a:t>
            </a:r>
            <a:r>
              <a:rPr lang="de-DE">
                <a:solidFill>
                  <a:srgbClr val="000000"/>
                </a:solidFill>
                <a:latin typeface="Lucida Console"/>
              </a:rPr>
              <a:t>
</a:t>
            </a:r>
            <a:r>
              <a:rPr b="1" lang="de-DE" sz="2400">
                <a:solidFill>
                  <a:srgbClr val="c00000"/>
                </a:solidFill>
                <a:latin typeface="Lucida Console"/>
              </a:rPr>
              <a:t>Dimensionen der Medienkompetenz</a:t>
            </a:r>
            <a:endParaRPr/>
          </a:p>
        </p:txBody>
      </p:sp>
      <p:pic>
        <p:nvPicPr>
          <p:cNvPr descr="" id="249" name="Picture 2"/>
          <p:cNvPicPr/>
          <p:nvPr/>
        </p:nvPicPr>
        <p:blipFill>
          <a:blip r:embed="rId2"/>
          <a:stretch>
            <a:fillRect/>
          </a:stretch>
        </p:blipFill>
        <p:spPr>
          <a:xfrm>
            <a:off x="6333840" y="6309360"/>
            <a:ext cx="2797560" cy="505440"/>
          </a:xfrm>
          <a:prstGeom prst="rect">
            <a:avLst/>
          </a:prstGeom>
        </p:spPr>
      </p:pic>
      <p:pic>
        <p:nvPicPr>
          <p:cNvPr descr="" id="250" name="Picture 6"/>
          <p:cNvPicPr/>
          <p:nvPr/>
        </p:nvPicPr>
        <p:blipFill>
          <a:blip r:embed="rId3"/>
          <a:stretch>
            <a:fillRect/>
          </a:stretch>
        </p:blipFill>
        <p:spPr>
          <a:xfrm>
            <a:off x="863640" y="1494360"/>
            <a:ext cx="7272360" cy="3990960"/>
          </a:xfrm>
          <a:prstGeom prst="rect">
            <a:avLst/>
          </a:prstGeom>
        </p:spPr>
      </p:pic>
      <p:sp>
        <p:nvSpPr>
          <p:cNvPr id="251" name="CustomShape 2"/>
          <p:cNvSpPr/>
          <p:nvPr/>
        </p:nvSpPr>
        <p:spPr>
          <a:xfrm>
            <a:off x="5580000" y="5138280"/>
            <a:ext cx="2412360" cy="272880"/>
          </a:xfrm>
          <a:prstGeom prst="rect">
            <a:avLst/>
          </a:prstGeom>
        </p:spPr>
        <p:txBody>
          <a:bodyPr bIns="45000" lIns="90000" rIns="90000" tIns="45000"/>
          <a:p>
            <a:pPr>
              <a:lnSpc>
                <a:spcPct val="100000"/>
              </a:lnSpc>
            </a:pPr>
            <a:r>
              <a:rPr lang="de-DE" sz="1200">
                <a:solidFill>
                  <a:srgbClr val="000000"/>
                </a:solidFill>
                <a:latin typeface="Calibri"/>
              </a:rPr>
              <a:t>Quelle: LKM-Positionspapier , 2008</a:t>
            </a:r>
            <a:endParaRPr/>
          </a:p>
        </p:txBody>
      </p:sp>
      <p:pic>
        <p:nvPicPr>
          <p:cNvPr descr="" id="252" name="Picture 2"/>
          <p:cNvPicPr/>
          <p:nvPr/>
        </p:nvPicPr>
        <p:blipFill>
          <a:blip r:embed="rId4"/>
          <a:stretch>
            <a:fillRect/>
          </a:stretch>
        </p:blipFill>
        <p:spPr>
          <a:xfrm>
            <a:off x="1026000" y="6309360"/>
            <a:ext cx="2177640" cy="521280"/>
          </a:xfrm>
          <a:prstGeom prst="rect">
            <a:avLst/>
          </a:prstGeom>
        </p:spPr>
      </p:pic>
      <p:pic>
        <p:nvPicPr>
          <p:cNvPr descr="" id="253" name="Grafik 14"/>
          <p:cNvPicPr/>
          <p:nvPr/>
        </p:nvPicPr>
        <p:blipFill>
          <a:blip r:embed="rId5"/>
          <a:stretch>
            <a:fillRect/>
          </a:stretch>
        </p:blipFill>
        <p:spPr>
          <a:xfrm>
            <a:off x="7524360" y="61560"/>
            <a:ext cx="1473840" cy="935640"/>
          </a:xfrm>
          <a:prstGeom prst="rect">
            <a:avLst/>
          </a:prstGeom>
        </p:spPr>
      </p:pic>
      <p:sp>
        <p:nvSpPr>
          <p:cNvPr id="254" name="CustomShape 3"/>
          <p:cNvSpPr/>
          <p:nvPr/>
        </p:nvSpPr>
        <p:spPr>
          <a:xfrm>
            <a:off x="899640" y="5517360"/>
            <a:ext cx="7381080" cy="639000"/>
          </a:xfrm>
          <a:prstGeom prst="rect">
            <a:avLst/>
          </a:prstGeom>
        </p:spPr>
        <p:txBody>
          <a:bodyPr bIns="45000" lIns="90000" rIns="90000" tIns="45000"/>
          <a:p>
            <a:pPr>
              <a:lnSpc>
                <a:spcPct val="100000"/>
              </a:lnSpc>
            </a:pPr>
            <a:r>
              <a:rPr lang="de-DE">
                <a:solidFill>
                  <a:srgbClr val="000000"/>
                </a:solidFill>
                <a:latin typeface="Calibri"/>
              </a:rPr>
              <a:t>Ein schon etwas älterer, aber noch immer richtungsweisender Ansatz, der  bundesweiten Vereinigung der Landesmedienzentren (LKM)</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55" name="Picture 6"/>
          <p:cNvPicPr/>
          <p:nvPr/>
        </p:nvPicPr>
        <p:blipFill>
          <a:blip r:embed="rId1"/>
          <a:stretch>
            <a:fillRect/>
          </a:stretch>
        </p:blipFill>
        <p:spPr>
          <a:xfrm>
            <a:off x="0" y="260280"/>
            <a:ext cx="304560" cy="2838240"/>
          </a:xfrm>
          <a:prstGeom prst="rect">
            <a:avLst/>
          </a:prstGeom>
        </p:spPr>
      </p:pic>
      <p:pic>
        <p:nvPicPr>
          <p:cNvPr descr="" id="256" name="Picture 2"/>
          <p:cNvPicPr/>
          <p:nvPr/>
        </p:nvPicPr>
        <p:blipFill>
          <a:blip r:embed="rId2"/>
          <a:stretch>
            <a:fillRect/>
          </a:stretch>
        </p:blipFill>
        <p:spPr>
          <a:xfrm>
            <a:off x="6333840" y="6309360"/>
            <a:ext cx="2797560" cy="505440"/>
          </a:xfrm>
          <a:prstGeom prst="rect">
            <a:avLst/>
          </a:prstGeom>
        </p:spPr>
      </p:pic>
      <p:sp>
        <p:nvSpPr>
          <p:cNvPr id="257" name="CustomShape 1"/>
          <p:cNvSpPr/>
          <p:nvPr/>
        </p:nvSpPr>
        <p:spPr>
          <a:xfrm>
            <a:off x="971640" y="1917000"/>
            <a:ext cx="6760800" cy="3900960"/>
          </a:xfrm>
          <a:prstGeom prst="rect">
            <a:avLst/>
          </a:prstGeom>
        </p:spPr>
        <p:txBody>
          <a:bodyPr bIns="45000" lIns="90000" rIns="90000" tIns="45000"/>
          <a:p>
            <a:pPr>
              <a:lnSpc>
                <a:spcPct val="100000"/>
              </a:lnSpc>
            </a:pPr>
            <a:r>
              <a:rPr b="1" lang="de-DE" sz="2400">
                <a:solidFill>
                  <a:srgbClr val="000000"/>
                </a:solidFill>
                <a:latin typeface="Calibri"/>
              </a:rPr>
              <a:t>Vorgaben der Hessischen Kerncurricula:</a:t>
            </a:r>
            <a:endParaRPr/>
          </a:p>
          <a:p>
            <a:pPr>
              <a:lnSpc>
                <a:spcPct val="100000"/>
              </a:lnSpc>
            </a:pPr>
            <a:endParaRPr/>
          </a:p>
          <a:p>
            <a:pPr>
              <a:lnSpc>
                <a:spcPct val="100000"/>
              </a:lnSpc>
            </a:pPr>
            <a:r>
              <a:rPr lang="de-DE" sz="2400">
                <a:solidFill>
                  <a:srgbClr val="000000"/>
                </a:solidFill>
                <a:latin typeface="Calibri"/>
              </a:rPr>
              <a:t>„</a:t>
            </a:r>
            <a:r>
              <a:rPr b="1" lang="de-DE" sz="2000">
                <a:solidFill>
                  <a:srgbClr val="c00000"/>
                </a:solidFill>
                <a:latin typeface="Calibri"/>
              </a:rPr>
              <a:t>Medienkompetenz</a:t>
            </a:r>
            <a:r>
              <a:rPr b="1" lang="de-DE" sz="2000">
                <a:solidFill>
                  <a:srgbClr val="000000"/>
                </a:solidFill>
                <a:latin typeface="Calibri"/>
              </a:rPr>
              <a:t>:</a:t>
            </a:r>
            <a:r>
              <a:rPr lang="de-DE" sz="2000">
                <a:solidFill>
                  <a:srgbClr val="000000"/>
                </a:solidFill>
                <a:latin typeface="Calibri"/>
              </a:rPr>
              <a:t> </a:t>
            </a:r>
            <a:endParaRPr/>
          </a:p>
          <a:p>
            <a:pPr>
              <a:lnSpc>
                <a:spcPct val="100000"/>
              </a:lnSpc>
            </a:pPr>
            <a:r>
              <a:rPr lang="de-DE" sz="2000">
                <a:solidFill>
                  <a:srgbClr val="000000"/>
                </a:solidFill>
                <a:latin typeface="Calibri"/>
              </a:rPr>
              <a:t>Die Lernenden finden </a:t>
            </a:r>
            <a:r>
              <a:rPr b="1" lang="de-DE" sz="2000">
                <a:solidFill>
                  <a:srgbClr val="c00000"/>
                </a:solidFill>
                <a:latin typeface="Calibri"/>
              </a:rPr>
              <a:t>Zugang zu unterschiedlichen Medien </a:t>
            </a:r>
            <a:r>
              <a:rPr lang="de-DE" sz="2000">
                <a:solidFill>
                  <a:srgbClr val="c00000"/>
                </a:solidFill>
                <a:latin typeface="Calibri"/>
              </a:rPr>
              <a:t>- </a:t>
            </a:r>
            <a:r>
              <a:rPr lang="de-DE" sz="2000">
                <a:solidFill>
                  <a:srgbClr val="000000"/>
                </a:solidFill>
                <a:latin typeface="Calibri"/>
              </a:rPr>
              <a:t>darunter auch zu Neuen Medien - und nehmen eigenverantwortlich das Recht wahr, selbst über die Preisgabe und Verwendung ihrer personenbezogenen Daten zu bestimmen (</a:t>
            </a:r>
            <a:r>
              <a:rPr b="1" lang="de-DE" sz="2000">
                <a:solidFill>
                  <a:srgbClr val="c00000"/>
                </a:solidFill>
                <a:latin typeface="Calibri"/>
              </a:rPr>
              <a:t>informationelle Selbstbestimmung</a:t>
            </a:r>
            <a:r>
              <a:rPr lang="de-DE" sz="2000">
                <a:solidFill>
                  <a:srgbClr val="000000"/>
                </a:solidFill>
                <a:latin typeface="Calibri"/>
              </a:rPr>
              <a:t>). Sie nutzen Medien </a:t>
            </a:r>
            <a:r>
              <a:rPr b="1" lang="de-DE" sz="2000">
                <a:solidFill>
                  <a:srgbClr val="c00000"/>
                </a:solidFill>
                <a:latin typeface="Calibri"/>
              </a:rPr>
              <a:t>kritisch-reflektiert</a:t>
            </a:r>
            <a:r>
              <a:rPr lang="de-DE" sz="2000">
                <a:solidFill>
                  <a:srgbClr val="c00000"/>
                </a:solidFill>
                <a:latin typeface="Calibri"/>
              </a:rPr>
              <a:t>, </a:t>
            </a:r>
            <a:r>
              <a:rPr b="1" lang="de-DE" sz="2000">
                <a:solidFill>
                  <a:srgbClr val="c00000"/>
                </a:solidFill>
                <a:latin typeface="Calibri"/>
              </a:rPr>
              <a:t>gestalterisch</a:t>
            </a:r>
            <a:r>
              <a:rPr lang="de-DE" sz="2000">
                <a:solidFill>
                  <a:srgbClr val="c00000"/>
                </a:solidFill>
                <a:latin typeface="Calibri"/>
              </a:rPr>
              <a:t> </a:t>
            </a:r>
            <a:r>
              <a:rPr lang="de-DE" sz="2000">
                <a:solidFill>
                  <a:srgbClr val="000000"/>
                </a:solidFill>
                <a:latin typeface="Calibri"/>
              </a:rPr>
              <a:t>und </a:t>
            </a:r>
            <a:r>
              <a:rPr b="1" lang="de-DE" sz="2000">
                <a:solidFill>
                  <a:srgbClr val="c00000"/>
                </a:solidFill>
                <a:latin typeface="Calibri"/>
              </a:rPr>
              <a:t>technisch</a:t>
            </a:r>
            <a:r>
              <a:rPr lang="de-DE" sz="2000">
                <a:solidFill>
                  <a:srgbClr val="000000"/>
                </a:solidFill>
                <a:latin typeface="Calibri"/>
              </a:rPr>
              <a:t> sachgerecht. Sie </a:t>
            </a:r>
            <a:r>
              <a:rPr b="1" lang="de-DE" sz="2000">
                <a:solidFill>
                  <a:srgbClr val="c00000"/>
                </a:solidFill>
                <a:latin typeface="Calibri"/>
              </a:rPr>
              <a:t>präsentieren</a:t>
            </a:r>
            <a:r>
              <a:rPr lang="de-DE" sz="2000">
                <a:solidFill>
                  <a:srgbClr val="000000"/>
                </a:solidFill>
                <a:latin typeface="Calibri"/>
              </a:rPr>
              <a:t> ihre Lern- und Arbeitsergebnisse </a:t>
            </a:r>
            <a:r>
              <a:rPr b="1" lang="de-DE" sz="2000">
                <a:solidFill>
                  <a:srgbClr val="c00000"/>
                </a:solidFill>
                <a:latin typeface="Calibri"/>
              </a:rPr>
              <a:t>mediengestützt</a:t>
            </a:r>
            <a:r>
              <a:rPr lang="de-DE" sz="2000">
                <a:solidFill>
                  <a:srgbClr val="000000"/>
                </a:solidFill>
                <a:latin typeface="Calibri"/>
              </a:rPr>
              <a:t>." </a:t>
            </a:r>
            <a:endParaRPr/>
          </a:p>
          <a:p>
            <a:pPr>
              <a:lnSpc>
                <a:spcPct val="100000"/>
              </a:lnSpc>
            </a:pPr>
            <a:endParaRPr/>
          </a:p>
          <a:p>
            <a:pPr>
              <a:lnSpc>
                <a:spcPct val="100000"/>
              </a:lnSpc>
            </a:pPr>
            <a:r>
              <a:rPr lang="de-DE">
                <a:solidFill>
                  <a:srgbClr val="000000"/>
                </a:solidFill>
                <a:latin typeface="Calibri"/>
              </a:rPr>
              <a:t>(aus:  Hessische Kerncurricula; Kap.: Überfachliche Kompetenzen).</a:t>
            </a:r>
            <a:endParaRPr/>
          </a:p>
        </p:txBody>
      </p:sp>
      <p:sp>
        <p:nvSpPr>
          <p:cNvPr id="258" name="CustomShape 2"/>
          <p:cNvSpPr/>
          <p:nvPr/>
        </p:nvSpPr>
        <p:spPr>
          <a:xfrm>
            <a:off x="899640" y="890280"/>
            <a:ext cx="7200360" cy="730440"/>
          </a:xfrm>
          <a:prstGeom prst="rect">
            <a:avLst/>
          </a:prstGeom>
        </p:spPr>
        <p:txBody>
          <a:bodyPr bIns="45000" lIns="90000" rIns="90000" tIns="45000"/>
          <a:p>
            <a:pPr>
              <a:lnSpc>
                <a:spcPct val="100000"/>
              </a:lnSpc>
            </a:pPr>
            <a:r>
              <a:rPr lang="de-DE">
                <a:solidFill>
                  <a:srgbClr val="000000"/>
                </a:solidFill>
                <a:latin typeface="Lucida Console"/>
              </a:rPr>
              <a:t>Mehr als IT-Wissen</a:t>
            </a:r>
            <a:r>
              <a:rPr lang="de-DE">
                <a:solidFill>
                  <a:srgbClr val="000000"/>
                </a:solidFill>
                <a:latin typeface="Lucida Console"/>
              </a:rPr>
              <a:t>
</a:t>
            </a:r>
            <a:r>
              <a:rPr b="1" lang="de-DE" sz="2400">
                <a:solidFill>
                  <a:srgbClr val="c00000"/>
                </a:solidFill>
                <a:latin typeface="Lucida Console"/>
              </a:rPr>
              <a:t>Dimensionen der Medienkompetenz</a:t>
            </a:r>
            <a:endParaRPr/>
          </a:p>
        </p:txBody>
      </p:sp>
      <p:pic>
        <p:nvPicPr>
          <p:cNvPr descr="" id="259" name="Picture 2"/>
          <p:cNvPicPr/>
          <p:nvPr/>
        </p:nvPicPr>
        <p:blipFill>
          <a:blip r:embed="rId3"/>
          <a:stretch>
            <a:fillRect/>
          </a:stretch>
        </p:blipFill>
        <p:spPr>
          <a:xfrm>
            <a:off x="1026000" y="6309360"/>
            <a:ext cx="2177640" cy="521280"/>
          </a:xfrm>
          <a:prstGeom prst="rect">
            <a:avLst/>
          </a:prstGeom>
        </p:spPr>
      </p:pic>
      <p:pic>
        <p:nvPicPr>
          <p:cNvPr descr="" id="260" name="Grafik 13"/>
          <p:cNvPicPr/>
          <p:nvPr/>
        </p:nvPicPr>
        <p:blipFill>
          <a:blip r:embed="rId4"/>
          <a:stretch>
            <a:fillRect/>
          </a:stretch>
        </p:blipFill>
        <p:spPr>
          <a:xfrm>
            <a:off x="7524360" y="61560"/>
            <a:ext cx="1473840" cy="935640"/>
          </a:xfrm>
          <a:prstGeom prst="rect">
            <a:avLst/>
          </a:prstGeom>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1" name="Picture 6"/>
          <p:cNvPicPr/>
          <p:nvPr/>
        </p:nvPicPr>
        <p:blipFill>
          <a:blip r:embed="rId1"/>
          <a:stretch>
            <a:fillRect/>
          </a:stretch>
        </p:blipFill>
        <p:spPr>
          <a:xfrm>
            <a:off x="0" y="260280"/>
            <a:ext cx="304560" cy="2838240"/>
          </a:xfrm>
          <a:prstGeom prst="rect">
            <a:avLst/>
          </a:prstGeom>
        </p:spPr>
      </p:pic>
      <p:pic>
        <p:nvPicPr>
          <p:cNvPr descr="" id="262" name="Picture 2"/>
          <p:cNvPicPr/>
          <p:nvPr/>
        </p:nvPicPr>
        <p:blipFill>
          <a:blip r:embed="rId2"/>
          <a:stretch>
            <a:fillRect/>
          </a:stretch>
        </p:blipFill>
        <p:spPr>
          <a:xfrm>
            <a:off x="6333840" y="6309360"/>
            <a:ext cx="2797560" cy="505440"/>
          </a:xfrm>
          <a:prstGeom prst="rect">
            <a:avLst/>
          </a:prstGeom>
        </p:spPr>
      </p:pic>
      <p:pic>
        <p:nvPicPr>
          <p:cNvPr descr="" id="263" name="Picture 4"/>
          <p:cNvPicPr/>
          <p:nvPr/>
        </p:nvPicPr>
        <p:blipFill>
          <a:blip r:embed="rId3"/>
          <a:stretch>
            <a:fillRect/>
          </a:stretch>
        </p:blipFill>
        <p:spPr>
          <a:xfrm>
            <a:off x="899640" y="980280"/>
            <a:ext cx="1477080" cy="2810160"/>
          </a:xfrm>
          <a:prstGeom prst="rect">
            <a:avLst/>
          </a:prstGeom>
        </p:spPr>
      </p:pic>
      <p:pic>
        <p:nvPicPr>
          <p:cNvPr descr="" id="264" name="Picture 5"/>
          <p:cNvPicPr/>
          <p:nvPr/>
        </p:nvPicPr>
        <p:blipFill>
          <a:blip r:embed="rId4"/>
          <a:stretch>
            <a:fillRect/>
          </a:stretch>
        </p:blipFill>
        <p:spPr>
          <a:xfrm>
            <a:off x="899640" y="3645000"/>
            <a:ext cx="1477080" cy="2426760"/>
          </a:xfrm>
          <a:prstGeom prst="rect">
            <a:avLst/>
          </a:prstGeom>
        </p:spPr>
      </p:pic>
      <p:sp>
        <p:nvSpPr>
          <p:cNvPr id="265" name="CustomShape 1"/>
          <p:cNvSpPr/>
          <p:nvPr/>
        </p:nvSpPr>
        <p:spPr>
          <a:xfrm>
            <a:off x="964800" y="112464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1</a:t>
            </a:r>
            <a:endParaRPr/>
          </a:p>
        </p:txBody>
      </p:sp>
      <p:sp>
        <p:nvSpPr>
          <p:cNvPr id="266" name="CustomShape 2"/>
          <p:cNvSpPr/>
          <p:nvPr/>
        </p:nvSpPr>
        <p:spPr>
          <a:xfrm>
            <a:off x="1728720" y="326484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3</a:t>
            </a:r>
            <a:endParaRPr/>
          </a:p>
        </p:txBody>
      </p:sp>
      <p:sp>
        <p:nvSpPr>
          <p:cNvPr id="267" name="CustomShape 3"/>
          <p:cNvSpPr/>
          <p:nvPr/>
        </p:nvSpPr>
        <p:spPr>
          <a:xfrm>
            <a:off x="1689120" y="184572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2</a:t>
            </a:r>
            <a:endParaRPr/>
          </a:p>
        </p:txBody>
      </p:sp>
      <p:sp>
        <p:nvSpPr>
          <p:cNvPr id="268" name="CustomShape 4"/>
          <p:cNvSpPr/>
          <p:nvPr/>
        </p:nvSpPr>
        <p:spPr>
          <a:xfrm>
            <a:off x="2672640" y="939600"/>
            <a:ext cx="5859360" cy="825480"/>
          </a:xfrm>
          <a:prstGeom prst="rect">
            <a:avLst/>
          </a:prstGeom>
        </p:spPr>
        <p:txBody>
          <a:bodyPr bIns="46800" lIns="90000" rIns="90000" tIns="46800"/>
          <a:p>
            <a:pPr>
              <a:lnSpc>
                <a:spcPct val="100000"/>
              </a:lnSpc>
            </a:pPr>
            <a:r>
              <a:rPr b="1" lang="de-DE" sz="2400">
                <a:solidFill>
                  <a:srgbClr val="0070c0"/>
                </a:solidFill>
                <a:latin typeface="Lucida Console"/>
              </a:rPr>
              <a:t>Auf den folgenden Seiten erfahren Sie etwas über: </a:t>
            </a:r>
            <a:endParaRPr/>
          </a:p>
        </p:txBody>
      </p:sp>
      <p:sp>
        <p:nvSpPr>
          <p:cNvPr id="269" name="CustomShape 5"/>
          <p:cNvSpPr/>
          <p:nvPr/>
        </p:nvSpPr>
        <p:spPr>
          <a:xfrm>
            <a:off x="2705040" y="2109240"/>
            <a:ext cx="5754240" cy="4667760"/>
          </a:xfrm>
          <a:prstGeom prst="rect">
            <a:avLst/>
          </a:prstGeom>
        </p:spPr>
        <p:txBody>
          <a:bodyPr bIns="46800" lIns="90000" rIns="90000" tIns="46800"/>
          <a:p>
            <a:pPr>
              <a:lnSpc>
                <a:spcPct val="100000"/>
              </a:lnSpc>
              <a:buFont charset="2" typeface="Wingdings"/>
              <a:buChar char=""/>
            </a:pPr>
            <a:r>
              <a:rPr b="1" lang="de-DE" sz="2000">
                <a:solidFill>
                  <a:srgbClr val="d9d9d9"/>
                </a:solidFill>
                <a:latin typeface="Lucida Console"/>
              </a:rPr>
              <a:t>die aktuellen Rahmenbedingungen der schulischen Medienbildung im allgemeinen</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das weite Feld dessen, was Medienbildung alles umfasst</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die Dimensionen der Medienkompetenz</a:t>
            </a:r>
            <a:endParaRPr/>
          </a:p>
          <a:p>
            <a:pPr>
              <a:lnSpc>
                <a:spcPct val="100000"/>
              </a:lnSpc>
            </a:pPr>
            <a:endParaRPr/>
          </a:p>
          <a:p>
            <a:pPr>
              <a:lnSpc>
                <a:spcPct val="100000"/>
              </a:lnSpc>
              <a:buFont charset="2" typeface="Wingdings"/>
              <a:buChar char=""/>
            </a:pPr>
            <a:r>
              <a:rPr b="1" lang="de-DE" sz="2000">
                <a:solidFill>
                  <a:srgbClr val="000000"/>
                </a:solidFill>
                <a:latin typeface="Lucida Console"/>
              </a:rPr>
              <a:t>das Medien- und Methodencurriculum und wie Sie an Ihrer Schule entwickeln können</a:t>
            </a:r>
            <a:endParaRPr/>
          </a:p>
          <a:p>
            <a:pPr>
              <a:lnSpc>
                <a:spcPct val="100000"/>
              </a:lnSpc>
            </a:pPr>
            <a:endParaRPr/>
          </a:p>
          <a:p>
            <a:pPr>
              <a:lnSpc>
                <a:spcPct val="100000"/>
              </a:lnSpc>
            </a:pPr>
            <a:endParaRPr/>
          </a:p>
        </p:txBody>
      </p:sp>
      <p:pic>
        <p:nvPicPr>
          <p:cNvPr descr="" id="270" name="Picture 2"/>
          <p:cNvPicPr/>
          <p:nvPr/>
        </p:nvPicPr>
        <p:blipFill>
          <a:blip r:embed="rId5"/>
          <a:stretch>
            <a:fillRect/>
          </a:stretch>
        </p:blipFill>
        <p:spPr>
          <a:xfrm>
            <a:off x="971640" y="6309360"/>
            <a:ext cx="2177640" cy="521280"/>
          </a:xfrm>
          <a:prstGeom prst="rect">
            <a:avLst/>
          </a:prstGeom>
        </p:spPr>
      </p:pic>
      <p:pic>
        <p:nvPicPr>
          <p:cNvPr descr="" id="271" name="Grafik 22"/>
          <p:cNvPicPr/>
          <p:nvPr/>
        </p:nvPicPr>
        <p:blipFill>
          <a:blip r:embed="rId6"/>
          <a:stretch>
            <a:fillRect/>
          </a:stretch>
        </p:blipFill>
        <p:spPr>
          <a:xfrm>
            <a:off x="7524360" y="61560"/>
            <a:ext cx="1473840" cy="935640"/>
          </a:xfrm>
          <a:prstGeom prst="rect">
            <a:avLst/>
          </a:prstGeom>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72" name="Picture 6"/>
          <p:cNvPicPr/>
          <p:nvPr/>
        </p:nvPicPr>
        <p:blipFill>
          <a:blip r:embed="rId1"/>
          <a:stretch>
            <a:fillRect/>
          </a:stretch>
        </p:blipFill>
        <p:spPr>
          <a:xfrm>
            <a:off x="0" y="260280"/>
            <a:ext cx="304560" cy="2838240"/>
          </a:xfrm>
          <a:prstGeom prst="rect">
            <a:avLst/>
          </a:prstGeom>
        </p:spPr>
      </p:pic>
      <p:pic>
        <p:nvPicPr>
          <p:cNvPr descr="" id="273" name="Picture 2"/>
          <p:cNvPicPr/>
          <p:nvPr/>
        </p:nvPicPr>
        <p:blipFill>
          <a:blip r:embed="rId2"/>
          <a:stretch>
            <a:fillRect/>
          </a:stretch>
        </p:blipFill>
        <p:spPr>
          <a:xfrm>
            <a:off x="6333840" y="6309360"/>
            <a:ext cx="2797560" cy="505440"/>
          </a:xfrm>
          <a:prstGeom prst="rect">
            <a:avLst/>
          </a:prstGeom>
        </p:spPr>
      </p:pic>
      <p:pic>
        <p:nvPicPr>
          <p:cNvPr descr="" id="274" name="Picture 2"/>
          <p:cNvPicPr/>
          <p:nvPr/>
        </p:nvPicPr>
        <p:blipFill>
          <a:blip r:embed="rId3"/>
          <a:stretch>
            <a:fillRect/>
          </a:stretch>
        </p:blipFill>
        <p:spPr>
          <a:xfrm>
            <a:off x="2394000" y="6309360"/>
            <a:ext cx="2177640" cy="521280"/>
          </a:xfrm>
          <a:prstGeom prst="rect">
            <a:avLst/>
          </a:prstGeom>
        </p:spPr>
      </p:pic>
      <p:pic>
        <p:nvPicPr>
          <p:cNvPr descr="" id="275" name="Picture 2"/>
          <p:cNvPicPr/>
          <p:nvPr/>
        </p:nvPicPr>
        <p:blipFill>
          <a:blip r:embed="rId4"/>
          <a:stretch>
            <a:fillRect/>
          </a:stretch>
        </p:blipFill>
        <p:spPr>
          <a:xfrm>
            <a:off x="4212000" y="1142640"/>
            <a:ext cx="4386240" cy="3289680"/>
          </a:xfrm>
          <a:prstGeom prst="rect">
            <a:avLst/>
          </a:prstGeom>
        </p:spPr>
      </p:pic>
      <p:pic>
        <p:nvPicPr>
          <p:cNvPr descr="" id="276" name="Grafik 14"/>
          <p:cNvPicPr/>
          <p:nvPr/>
        </p:nvPicPr>
        <p:blipFill>
          <a:blip r:embed="rId5"/>
          <a:stretch>
            <a:fillRect/>
          </a:stretch>
        </p:blipFill>
        <p:spPr>
          <a:xfrm>
            <a:off x="7524360" y="61560"/>
            <a:ext cx="1473840" cy="935640"/>
          </a:xfrm>
          <a:prstGeom prst="rect">
            <a:avLst/>
          </a:prstGeom>
        </p:spPr>
      </p:pic>
      <p:sp>
        <p:nvSpPr>
          <p:cNvPr id="277" name="CustomShape 1"/>
          <p:cNvSpPr/>
          <p:nvPr/>
        </p:nvSpPr>
        <p:spPr>
          <a:xfrm>
            <a:off x="899640" y="4132080"/>
            <a:ext cx="7361640" cy="1370160"/>
          </a:xfrm>
          <a:prstGeom prst="rect">
            <a:avLst/>
          </a:prstGeom>
        </p:spPr>
        <p:txBody>
          <a:bodyPr bIns="45000" lIns="90000" rIns="90000" tIns="45000"/>
          <a:p>
            <a:pPr>
              <a:lnSpc>
                <a:spcPct val="100000"/>
              </a:lnSpc>
            </a:pPr>
            <a:r>
              <a:rPr b="1" lang="de-DE" sz="2800">
                <a:solidFill>
                  <a:srgbClr val="c00000"/>
                </a:solidFill>
                <a:latin typeface="Lucida Console"/>
              </a:rPr>
              <a:t>Orientierungshilfen, Wegmarken und Ideen auf dem Weg zu einem </a:t>
            </a:r>
            <a:r>
              <a:rPr b="1" lang="de-DE" sz="2800">
                <a:solidFill>
                  <a:srgbClr val="c00000"/>
                </a:solidFill>
                <a:latin typeface="Lucida Console"/>
              </a:rPr>
              <a:t>
</a:t>
            </a:r>
            <a:r>
              <a:rPr b="1" lang="de-DE" sz="2800">
                <a:solidFill>
                  <a:srgbClr val="c00000"/>
                </a:solidFill>
                <a:latin typeface="Lucida Console"/>
              </a:rPr>
              <a:t>Methoden -&amp; Mediencurriculum   </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78" name="Picture 6"/>
          <p:cNvPicPr/>
          <p:nvPr/>
        </p:nvPicPr>
        <p:blipFill>
          <a:blip r:embed="rId1"/>
          <a:stretch>
            <a:fillRect/>
          </a:stretch>
        </p:blipFill>
        <p:spPr>
          <a:xfrm>
            <a:off x="0" y="260280"/>
            <a:ext cx="304560" cy="2838240"/>
          </a:xfrm>
          <a:prstGeom prst="rect">
            <a:avLst/>
          </a:prstGeom>
        </p:spPr>
      </p:pic>
      <p:sp>
        <p:nvSpPr>
          <p:cNvPr id="279" name="CustomShape 1"/>
          <p:cNvSpPr/>
          <p:nvPr/>
        </p:nvSpPr>
        <p:spPr>
          <a:xfrm>
            <a:off x="1763640" y="2261880"/>
            <a:ext cx="5688360" cy="2224800"/>
          </a:xfrm>
          <a:prstGeom prst="rect">
            <a:avLst/>
          </a:prstGeom>
        </p:spPr>
        <p:txBody>
          <a:bodyPr bIns="45000" lIns="90000" rIns="90000" tIns="45000"/>
          <a:p>
            <a:pPr>
              <a:lnSpc>
                <a:spcPct val="100000"/>
              </a:lnSpc>
            </a:pPr>
            <a:r>
              <a:rPr b="1" lang="de-DE" sz="2000">
                <a:solidFill>
                  <a:srgbClr val="000000"/>
                </a:solidFill>
                <a:latin typeface="Calibri"/>
              </a:rPr>
              <a:t>Umsetzung</a:t>
            </a:r>
            <a:r>
              <a:rPr lang="de-DE" sz="2000">
                <a:solidFill>
                  <a:srgbClr val="000000"/>
                </a:solidFill>
                <a:latin typeface="Calibri"/>
              </a:rPr>
              <a:t> der in den Kerncurricula formulierten überfachlichen Kompetenzen der Medienbildung  </a:t>
            </a:r>
            <a:r>
              <a:rPr b="1" lang="de-DE" sz="2000">
                <a:solidFill>
                  <a:srgbClr val="000000"/>
                </a:solidFill>
                <a:latin typeface="Calibri"/>
              </a:rPr>
              <a:t>in den allen Fächern</a:t>
            </a:r>
            <a:endParaRPr/>
          </a:p>
          <a:p>
            <a:pPr>
              <a:lnSpc>
                <a:spcPct val="100000"/>
              </a:lnSpc>
            </a:pPr>
            <a:endParaRPr/>
          </a:p>
          <a:p>
            <a:pPr>
              <a:lnSpc>
                <a:spcPct val="100000"/>
              </a:lnSpc>
            </a:pPr>
            <a:r>
              <a:rPr lang="de-DE" sz="2000">
                <a:solidFill>
                  <a:srgbClr val="000000"/>
                </a:solidFill>
                <a:latin typeface="Calibri"/>
              </a:rPr>
              <a:t>Formulierung verbindlicher </a:t>
            </a:r>
            <a:r>
              <a:rPr b="1" lang="de-DE" sz="2000">
                <a:solidFill>
                  <a:srgbClr val="000000"/>
                </a:solidFill>
                <a:latin typeface="Calibri"/>
              </a:rPr>
              <a:t>Kompetenzprofile</a:t>
            </a:r>
            <a:r>
              <a:rPr lang="de-DE" sz="2000">
                <a:solidFill>
                  <a:srgbClr val="000000"/>
                </a:solidFill>
                <a:latin typeface="Calibri"/>
              </a:rPr>
              <a:t> für bestimmte Klassenstufen (zunächst Übergangs- und Abschlussprofile: Klasse 4, 10, 13) </a:t>
            </a:r>
            <a:endParaRPr/>
          </a:p>
        </p:txBody>
      </p:sp>
      <p:pic>
        <p:nvPicPr>
          <p:cNvPr descr="" id="280" name="Picture 2"/>
          <p:cNvPicPr/>
          <p:nvPr/>
        </p:nvPicPr>
        <p:blipFill>
          <a:blip r:embed="rId2"/>
          <a:stretch>
            <a:fillRect/>
          </a:stretch>
        </p:blipFill>
        <p:spPr>
          <a:xfrm>
            <a:off x="6333840" y="6309360"/>
            <a:ext cx="2797560" cy="505440"/>
          </a:xfrm>
          <a:prstGeom prst="rect">
            <a:avLst/>
          </a:prstGeom>
        </p:spPr>
      </p:pic>
      <p:pic>
        <p:nvPicPr>
          <p:cNvPr descr="" id="281" name="Grafik 9"/>
          <p:cNvPicPr/>
          <p:nvPr/>
        </p:nvPicPr>
        <p:blipFill>
          <a:blip r:embed="rId3"/>
          <a:stretch>
            <a:fillRect/>
          </a:stretch>
        </p:blipFill>
        <p:spPr>
          <a:xfrm>
            <a:off x="971640" y="2459520"/>
            <a:ext cx="575640" cy="177120"/>
          </a:xfrm>
          <a:prstGeom prst="rect">
            <a:avLst/>
          </a:prstGeom>
        </p:spPr>
      </p:pic>
      <p:pic>
        <p:nvPicPr>
          <p:cNvPr descr="" id="282" name="Grafik 12"/>
          <p:cNvPicPr/>
          <p:nvPr/>
        </p:nvPicPr>
        <p:blipFill>
          <a:blip r:embed="rId4"/>
          <a:stretch>
            <a:fillRect/>
          </a:stretch>
        </p:blipFill>
        <p:spPr>
          <a:xfrm>
            <a:off x="971640" y="3611520"/>
            <a:ext cx="575640" cy="177120"/>
          </a:xfrm>
          <a:prstGeom prst="rect">
            <a:avLst/>
          </a:prstGeom>
        </p:spPr>
      </p:pic>
      <p:sp>
        <p:nvSpPr>
          <p:cNvPr id="283" name="CustomShape 2"/>
          <p:cNvSpPr/>
          <p:nvPr/>
        </p:nvSpPr>
        <p:spPr>
          <a:xfrm>
            <a:off x="899640" y="890280"/>
            <a:ext cx="7200360" cy="730440"/>
          </a:xfrm>
          <a:prstGeom prst="rect">
            <a:avLst/>
          </a:prstGeom>
        </p:spPr>
        <p:txBody>
          <a:bodyPr bIns="45000" lIns="90000" rIns="90000" tIns="45000"/>
          <a:p>
            <a:pPr>
              <a:lnSpc>
                <a:spcPct val="100000"/>
              </a:lnSpc>
            </a:pPr>
            <a:r>
              <a:rPr lang="de-DE">
                <a:solidFill>
                  <a:srgbClr val="000000"/>
                </a:solidFill>
                <a:latin typeface="Lucida Console"/>
              </a:rPr>
              <a:t>Mehr als IT-Wissen</a:t>
            </a:r>
            <a:r>
              <a:rPr lang="de-DE">
                <a:solidFill>
                  <a:srgbClr val="000000"/>
                </a:solidFill>
                <a:latin typeface="Lucida Console"/>
              </a:rPr>
              <a:t>
</a:t>
            </a:r>
            <a:r>
              <a:rPr b="1" lang="de-DE" sz="2400">
                <a:solidFill>
                  <a:srgbClr val="c00000"/>
                </a:solidFill>
                <a:latin typeface="Lucida Console"/>
              </a:rPr>
              <a:t>Dimensionen der Medienkompetenz</a:t>
            </a:r>
            <a:endParaRPr/>
          </a:p>
        </p:txBody>
      </p:sp>
      <p:sp>
        <p:nvSpPr>
          <p:cNvPr id="284" name="CustomShape 3"/>
          <p:cNvSpPr/>
          <p:nvPr/>
        </p:nvSpPr>
        <p:spPr>
          <a:xfrm rot="1003200">
            <a:off x="6476760" y="1845720"/>
            <a:ext cx="2584440" cy="822240"/>
          </a:xfrm>
          <a:prstGeom prst="rect">
            <a:avLst/>
          </a:prstGeom>
        </p:spPr>
        <p:txBody>
          <a:bodyPr bIns="45000" lIns="90000" rIns="90000" tIns="45000" wrap="none"/>
          <a:p>
            <a:pPr>
              <a:lnSpc>
                <a:spcPct val="100000"/>
              </a:lnSpc>
            </a:pPr>
            <a:r>
              <a:rPr b="1" lang="de-DE" sz="2400">
                <a:solidFill>
                  <a:srgbClr val="000000"/>
                </a:solidFill>
                <a:latin typeface="Calibri"/>
              </a:rPr>
              <a:t>Überfachliches </a:t>
            </a:r>
            <a:endParaRPr/>
          </a:p>
          <a:p>
            <a:pPr>
              <a:lnSpc>
                <a:spcPct val="100000"/>
              </a:lnSpc>
            </a:pPr>
            <a:r>
              <a:rPr b="1" lang="de-DE" sz="2400">
                <a:solidFill>
                  <a:srgbClr val="000000"/>
                </a:solidFill>
                <a:latin typeface="Calibri"/>
              </a:rPr>
              <a:t>Mediencurriculum </a:t>
            </a:r>
            <a:endParaRPr/>
          </a:p>
        </p:txBody>
      </p:sp>
      <p:pic>
        <p:nvPicPr>
          <p:cNvPr descr="" id="285" name="Picture 2"/>
          <p:cNvPicPr/>
          <p:nvPr/>
        </p:nvPicPr>
        <p:blipFill>
          <a:blip r:embed="rId5"/>
          <a:stretch>
            <a:fillRect/>
          </a:stretch>
        </p:blipFill>
        <p:spPr>
          <a:xfrm>
            <a:off x="1026000" y="6309360"/>
            <a:ext cx="2177640" cy="521280"/>
          </a:xfrm>
          <a:prstGeom prst="rect">
            <a:avLst/>
          </a:prstGeom>
        </p:spPr>
      </p:pic>
      <p:pic>
        <p:nvPicPr>
          <p:cNvPr descr="" id="286" name="Grafik 15"/>
          <p:cNvPicPr/>
          <p:nvPr/>
        </p:nvPicPr>
        <p:blipFill>
          <a:blip r:embed="rId6"/>
          <a:stretch>
            <a:fillRect/>
          </a:stretch>
        </p:blipFill>
        <p:spPr>
          <a:xfrm>
            <a:off x="7524360" y="61560"/>
            <a:ext cx="1473840" cy="93564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2" name="Picture 6"/>
          <p:cNvPicPr/>
          <p:nvPr/>
        </p:nvPicPr>
        <p:blipFill>
          <a:blip r:embed="rId1"/>
          <a:stretch>
            <a:fillRect/>
          </a:stretch>
        </p:blipFill>
        <p:spPr>
          <a:xfrm>
            <a:off x="0" y="260280"/>
            <a:ext cx="304560" cy="2838240"/>
          </a:xfrm>
          <a:prstGeom prst="rect">
            <a:avLst/>
          </a:prstGeom>
        </p:spPr>
      </p:pic>
      <p:pic>
        <p:nvPicPr>
          <p:cNvPr descr="" id="123" name="Picture 2"/>
          <p:cNvPicPr/>
          <p:nvPr/>
        </p:nvPicPr>
        <p:blipFill>
          <a:blip r:embed="rId2"/>
          <a:stretch>
            <a:fillRect/>
          </a:stretch>
        </p:blipFill>
        <p:spPr>
          <a:xfrm>
            <a:off x="6333840" y="6309360"/>
            <a:ext cx="2797560" cy="505440"/>
          </a:xfrm>
          <a:prstGeom prst="rect">
            <a:avLst/>
          </a:prstGeom>
        </p:spPr>
      </p:pic>
      <p:pic>
        <p:nvPicPr>
          <p:cNvPr descr="" id="124" name="Picture 4"/>
          <p:cNvPicPr/>
          <p:nvPr/>
        </p:nvPicPr>
        <p:blipFill>
          <a:blip r:embed="rId3"/>
          <a:stretch>
            <a:fillRect/>
          </a:stretch>
        </p:blipFill>
        <p:spPr>
          <a:xfrm>
            <a:off x="899640" y="980280"/>
            <a:ext cx="1477080" cy="2810160"/>
          </a:xfrm>
          <a:prstGeom prst="rect">
            <a:avLst/>
          </a:prstGeom>
        </p:spPr>
      </p:pic>
      <p:pic>
        <p:nvPicPr>
          <p:cNvPr descr="" id="125" name="Picture 5"/>
          <p:cNvPicPr/>
          <p:nvPr/>
        </p:nvPicPr>
        <p:blipFill>
          <a:blip r:embed="rId4"/>
          <a:stretch>
            <a:fillRect/>
          </a:stretch>
        </p:blipFill>
        <p:spPr>
          <a:xfrm>
            <a:off x="899640" y="3645000"/>
            <a:ext cx="1477080" cy="2426760"/>
          </a:xfrm>
          <a:prstGeom prst="rect">
            <a:avLst/>
          </a:prstGeom>
        </p:spPr>
      </p:pic>
      <p:sp>
        <p:nvSpPr>
          <p:cNvPr id="126" name="CustomShape 1"/>
          <p:cNvSpPr/>
          <p:nvPr/>
        </p:nvSpPr>
        <p:spPr>
          <a:xfrm>
            <a:off x="964800" y="112464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1</a:t>
            </a:r>
            <a:endParaRPr/>
          </a:p>
        </p:txBody>
      </p:sp>
      <p:sp>
        <p:nvSpPr>
          <p:cNvPr id="127" name="CustomShape 2"/>
          <p:cNvSpPr/>
          <p:nvPr/>
        </p:nvSpPr>
        <p:spPr>
          <a:xfrm>
            <a:off x="1728720" y="326484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3</a:t>
            </a:r>
            <a:endParaRPr/>
          </a:p>
        </p:txBody>
      </p:sp>
      <p:sp>
        <p:nvSpPr>
          <p:cNvPr id="128" name="CustomShape 3"/>
          <p:cNvSpPr/>
          <p:nvPr/>
        </p:nvSpPr>
        <p:spPr>
          <a:xfrm>
            <a:off x="1689120" y="184572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2</a:t>
            </a:r>
            <a:endParaRPr/>
          </a:p>
        </p:txBody>
      </p:sp>
      <p:sp>
        <p:nvSpPr>
          <p:cNvPr id="129" name="CustomShape 4"/>
          <p:cNvSpPr/>
          <p:nvPr/>
        </p:nvSpPr>
        <p:spPr>
          <a:xfrm>
            <a:off x="2672640" y="939600"/>
            <a:ext cx="5859360" cy="825480"/>
          </a:xfrm>
          <a:prstGeom prst="rect">
            <a:avLst/>
          </a:prstGeom>
        </p:spPr>
        <p:txBody>
          <a:bodyPr bIns="46800" lIns="90000" rIns="90000" tIns="46800"/>
          <a:p>
            <a:pPr>
              <a:lnSpc>
                <a:spcPct val="100000"/>
              </a:lnSpc>
            </a:pPr>
            <a:r>
              <a:rPr b="1" lang="de-DE" sz="2400">
                <a:solidFill>
                  <a:srgbClr val="0070c0"/>
                </a:solidFill>
                <a:latin typeface="Lucida Console"/>
              </a:rPr>
              <a:t>Auf den folgenden Seiten erfahren Sie etwas über: </a:t>
            </a:r>
            <a:endParaRPr/>
          </a:p>
        </p:txBody>
      </p:sp>
      <p:sp>
        <p:nvSpPr>
          <p:cNvPr id="130" name="CustomShape 5"/>
          <p:cNvSpPr/>
          <p:nvPr/>
        </p:nvSpPr>
        <p:spPr>
          <a:xfrm>
            <a:off x="2705040" y="2109240"/>
            <a:ext cx="5754240" cy="4667760"/>
          </a:xfrm>
          <a:prstGeom prst="rect">
            <a:avLst/>
          </a:prstGeom>
        </p:spPr>
        <p:txBody>
          <a:bodyPr bIns="46800" lIns="90000" rIns="90000" tIns="46800"/>
          <a:p>
            <a:pPr>
              <a:lnSpc>
                <a:spcPct val="100000"/>
              </a:lnSpc>
              <a:buFont charset="2" typeface="Wingdings"/>
              <a:buChar char=""/>
            </a:pPr>
            <a:r>
              <a:rPr b="1" lang="de-DE" sz="2000">
                <a:solidFill>
                  <a:srgbClr val="000000"/>
                </a:solidFill>
                <a:latin typeface="Lucida Console"/>
              </a:rPr>
              <a:t>die aktuellen Rahmenbedingungen der schulischen Medienbildung im allgemeinen</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das weite Feld dessen, was Medienbildung alles umfasst</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die Dimensionen der Medienkompetenz</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das Medien- und Methodencurriculum und wie Sie an Ihrer Schule entwickeln können</a:t>
            </a:r>
            <a:endParaRPr/>
          </a:p>
          <a:p>
            <a:pPr>
              <a:lnSpc>
                <a:spcPct val="100000"/>
              </a:lnSpc>
            </a:pPr>
            <a:endParaRPr/>
          </a:p>
          <a:p>
            <a:pPr>
              <a:lnSpc>
                <a:spcPct val="100000"/>
              </a:lnSpc>
            </a:pPr>
            <a:endParaRPr/>
          </a:p>
        </p:txBody>
      </p:sp>
      <p:pic>
        <p:nvPicPr>
          <p:cNvPr descr="" id="131" name="Picture 2"/>
          <p:cNvPicPr/>
          <p:nvPr/>
        </p:nvPicPr>
        <p:blipFill>
          <a:blip r:embed="rId5"/>
          <a:stretch>
            <a:fillRect/>
          </a:stretch>
        </p:blipFill>
        <p:spPr>
          <a:xfrm>
            <a:off x="971640" y="6309360"/>
            <a:ext cx="2177640" cy="521280"/>
          </a:xfrm>
          <a:prstGeom prst="rect">
            <a:avLst/>
          </a:prstGeom>
        </p:spPr>
      </p:pic>
      <p:pic>
        <p:nvPicPr>
          <p:cNvPr descr="" id="132" name="Grafik 22"/>
          <p:cNvPicPr/>
          <p:nvPr/>
        </p:nvPicPr>
        <p:blipFill>
          <a:blip r:embed="rId6"/>
          <a:stretch>
            <a:fillRect/>
          </a:stretch>
        </p:blipFill>
        <p:spPr>
          <a:xfrm>
            <a:off x="7524360" y="61560"/>
            <a:ext cx="1473840" cy="935640"/>
          </a:xfrm>
          <a:prstGeom prst="rect">
            <a:avLst/>
          </a:prstGeom>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7" name="Picture 6"/>
          <p:cNvPicPr/>
          <p:nvPr/>
        </p:nvPicPr>
        <p:blipFill>
          <a:blip r:embed="rId1"/>
          <a:stretch>
            <a:fillRect/>
          </a:stretch>
        </p:blipFill>
        <p:spPr>
          <a:xfrm>
            <a:off x="0" y="260280"/>
            <a:ext cx="304560" cy="2838240"/>
          </a:xfrm>
          <a:prstGeom prst="rect">
            <a:avLst/>
          </a:prstGeom>
        </p:spPr>
      </p:pic>
      <p:pic>
        <p:nvPicPr>
          <p:cNvPr descr="" id="288" name="Picture 2"/>
          <p:cNvPicPr/>
          <p:nvPr/>
        </p:nvPicPr>
        <p:blipFill>
          <a:blip r:embed="rId2"/>
          <a:stretch>
            <a:fillRect/>
          </a:stretch>
        </p:blipFill>
        <p:spPr>
          <a:xfrm>
            <a:off x="6333840" y="6309360"/>
            <a:ext cx="2797560" cy="505440"/>
          </a:xfrm>
          <a:prstGeom prst="rect">
            <a:avLst/>
          </a:prstGeom>
        </p:spPr>
      </p:pic>
      <p:sp>
        <p:nvSpPr>
          <p:cNvPr id="289" name="CustomShape 1"/>
          <p:cNvSpPr/>
          <p:nvPr/>
        </p:nvSpPr>
        <p:spPr>
          <a:xfrm>
            <a:off x="1006920" y="1967760"/>
            <a:ext cx="2016000" cy="668880"/>
          </a:xfrm>
          <a:prstGeom prst="roundRect">
            <a:avLst>
              <a:gd fmla="val 16667" name="adj"/>
            </a:avLst>
          </a:prstGeom>
          <a:solidFill>
            <a:srgbClr val="4f81bd"/>
          </a:solidFill>
        </p:spPr>
        <p:txBody>
          <a:bodyPr anchor="ctr" bIns="45000" lIns="90000" rIns="90000" tIns="45000"/>
          <a:p>
            <a:pPr algn="ctr">
              <a:lnSpc>
                <a:spcPct val="100000"/>
              </a:lnSpc>
            </a:pPr>
            <a:r>
              <a:rPr b="1" lang="de-DE">
                <a:solidFill>
                  <a:srgbClr val="ffffff"/>
                </a:solidFill>
                <a:latin typeface="Calibri"/>
              </a:rPr>
              <a:t>Recherchieren &amp; Auswählen </a:t>
            </a:r>
            <a:endParaRPr/>
          </a:p>
        </p:txBody>
      </p:sp>
      <p:sp>
        <p:nvSpPr>
          <p:cNvPr id="290" name="CustomShape 2"/>
          <p:cNvSpPr/>
          <p:nvPr/>
        </p:nvSpPr>
        <p:spPr>
          <a:xfrm>
            <a:off x="2123640" y="2781000"/>
            <a:ext cx="2160000" cy="719640"/>
          </a:xfrm>
          <a:prstGeom prst="roundRect">
            <a:avLst>
              <a:gd fmla="val 16667" name="adj"/>
            </a:avLst>
          </a:prstGeom>
          <a:solidFill>
            <a:srgbClr val="4f81bd"/>
          </a:solidFill>
        </p:spPr>
        <p:txBody>
          <a:bodyPr anchor="ctr" bIns="45000" lIns="90000" rIns="90000" tIns="45000"/>
          <a:p>
            <a:pPr algn="ctr">
              <a:lnSpc>
                <a:spcPct val="100000"/>
              </a:lnSpc>
            </a:pPr>
            <a:r>
              <a:rPr b="1" lang="de-DE">
                <a:solidFill>
                  <a:srgbClr val="ffffff"/>
                </a:solidFill>
                <a:latin typeface="Calibri"/>
              </a:rPr>
              <a:t>Kommunizieren &amp; Kooperieren </a:t>
            </a:r>
            <a:endParaRPr/>
          </a:p>
        </p:txBody>
      </p:sp>
      <p:sp>
        <p:nvSpPr>
          <p:cNvPr id="291" name="CustomShape 3"/>
          <p:cNvSpPr/>
          <p:nvPr/>
        </p:nvSpPr>
        <p:spPr>
          <a:xfrm>
            <a:off x="3023280" y="3645000"/>
            <a:ext cx="2359080" cy="647640"/>
          </a:xfrm>
          <a:prstGeom prst="roundRect">
            <a:avLst>
              <a:gd fmla="val 16667" name="adj"/>
            </a:avLst>
          </a:prstGeom>
          <a:solidFill>
            <a:srgbClr val="4f81bd"/>
          </a:solidFill>
        </p:spPr>
        <p:txBody>
          <a:bodyPr anchor="ctr" bIns="45000" lIns="90000" rIns="90000" tIns="45000"/>
          <a:p>
            <a:pPr algn="ctr">
              <a:lnSpc>
                <a:spcPct val="100000"/>
              </a:lnSpc>
            </a:pPr>
            <a:r>
              <a:rPr b="1" lang="de-DE">
                <a:solidFill>
                  <a:srgbClr val="ffffff"/>
                </a:solidFill>
                <a:latin typeface="Calibri"/>
              </a:rPr>
              <a:t>Produzieren &amp; Präsentieren</a:t>
            </a:r>
            <a:endParaRPr/>
          </a:p>
        </p:txBody>
      </p:sp>
      <p:sp>
        <p:nvSpPr>
          <p:cNvPr id="292" name="CustomShape 4"/>
          <p:cNvSpPr/>
          <p:nvPr/>
        </p:nvSpPr>
        <p:spPr>
          <a:xfrm>
            <a:off x="4284000" y="4386960"/>
            <a:ext cx="2066040" cy="698040"/>
          </a:xfrm>
          <a:prstGeom prst="roundRect">
            <a:avLst>
              <a:gd fmla="val 16667" name="adj"/>
            </a:avLst>
          </a:prstGeom>
          <a:solidFill>
            <a:srgbClr val="4f81bd"/>
          </a:solidFill>
        </p:spPr>
        <p:txBody>
          <a:bodyPr anchor="ctr" bIns="45000" lIns="90000" rIns="90000" tIns="45000"/>
          <a:p>
            <a:pPr algn="ctr">
              <a:lnSpc>
                <a:spcPct val="100000"/>
              </a:lnSpc>
            </a:pPr>
            <a:r>
              <a:rPr b="1" lang="de-DE">
                <a:solidFill>
                  <a:srgbClr val="ffffff"/>
                </a:solidFill>
                <a:latin typeface="Calibri"/>
              </a:rPr>
              <a:t>Analysieren &amp; Reflektieren </a:t>
            </a:r>
            <a:endParaRPr/>
          </a:p>
        </p:txBody>
      </p:sp>
      <p:sp>
        <p:nvSpPr>
          <p:cNvPr id="293" name="CustomShape 5"/>
          <p:cNvSpPr/>
          <p:nvPr/>
        </p:nvSpPr>
        <p:spPr>
          <a:xfrm>
            <a:off x="5382720" y="5218200"/>
            <a:ext cx="2232000" cy="730800"/>
          </a:xfrm>
          <a:prstGeom prst="roundRect">
            <a:avLst>
              <a:gd fmla="val 16667" name="adj"/>
            </a:avLst>
          </a:prstGeom>
          <a:solidFill>
            <a:srgbClr val="4f81bd"/>
          </a:solidFill>
        </p:spPr>
        <p:txBody>
          <a:bodyPr anchor="ctr" bIns="45000" lIns="90000" rIns="90000" tIns="45000"/>
          <a:p>
            <a:pPr algn="ctr">
              <a:lnSpc>
                <a:spcPct val="100000"/>
              </a:lnSpc>
            </a:pPr>
            <a:r>
              <a:rPr b="1" lang="de-DE">
                <a:solidFill>
                  <a:srgbClr val="ffffff"/>
                </a:solidFill>
                <a:latin typeface="Calibri"/>
              </a:rPr>
              <a:t>Mediengesellschaft &amp; -recht verstehen </a:t>
            </a:r>
            <a:endParaRPr/>
          </a:p>
        </p:txBody>
      </p:sp>
      <p:sp>
        <p:nvSpPr>
          <p:cNvPr id="294" name="CustomShape 6"/>
          <p:cNvSpPr/>
          <p:nvPr/>
        </p:nvSpPr>
        <p:spPr>
          <a:xfrm>
            <a:off x="899640" y="890280"/>
            <a:ext cx="7200360" cy="730440"/>
          </a:xfrm>
          <a:prstGeom prst="rect">
            <a:avLst/>
          </a:prstGeom>
        </p:spPr>
        <p:txBody>
          <a:bodyPr bIns="45000" lIns="90000" rIns="90000" tIns="45000"/>
          <a:p>
            <a:pPr>
              <a:lnSpc>
                <a:spcPct val="100000"/>
              </a:lnSpc>
            </a:pPr>
            <a:r>
              <a:rPr lang="de-DE">
                <a:solidFill>
                  <a:srgbClr val="000000"/>
                </a:solidFill>
                <a:latin typeface="Lucida Console"/>
              </a:rPr>
              <a:t>Mehr als IT-Wissen</a:t>
            </a:r>
            <a:r>
              <a:rPr lang="de-DE">
                <a:solidFill>
                  <a:srgbClr val="000000"/>
                </a:solidFill>
                <a:latin typeface="Lucida Console"/>
              </a:rPr>
              <a:t>
</a:t>
            </a:r>
            <a:r>
              <a:rPr b="1" lang="de-DE" sz="2400">
                <a:solidFill>
                  <a:srgbClr val="c00000"/>
                </a:solidFill>
                <a:latin typeface="Lucida Console"/>
              </a:rPr>
              <a:t>Dimensionen der Medienkompetenz</a:t>
            </a:r>
            <a:endParaRPr/>
          </a:p>
        </p:txBody>
      </p:sp>
      <p:sp>
        <p:nvSpPr>
          <p:cNvPr id="295" name="CustomShape 7"/>
          <p:cNvSpPr/>
          <p:nvPr/>
        </p:nvSpPr>
        <p:spPr>
          <a:xfrm rot="1839600">
            <a:off x="4053240" y="3134880"/>
            <a:ext cx="4596120" cy="456120"/>
          </a:xfrm>
          <a:prstGeom prst="rect">
            <a:avLst/>
          </a:prstGeom>
        </p:spPr>
        <p:txBody>
          <a:bodyPr bIns="45000" lIns="90000" rIns="90000" tIns="45000"/>
          <a:p>
            <a:pPr>
              <a:lnSpc>
                <a:spcPct val="100000"/>
              </a:lnSpc>
            </a:pPr>
            <a:r>
              <a:rPr b="1" lang="de-DE" sz="2400">
                <a:solidFill>
                  <a:srgbClr val="000000"/>
                </a:solidFill>
                <a:latin typeface="Lucida Console"/>
              </a:rPr>
              <a:t>Der hessische Vorschlag</a:t>
            </a:r>
            <a:endParaRPr/>
          </a:p>
        </p:txBody>
      </p:sp>
      <p:pic>
        <p:nvPicPr>
          <p:cNvPr descr="" id="296" name="Picture 2"/>
          <p:cNvPicPr/>
          <p:nvPr/>
        </p:nvPicPr>
        <p:blipFill>
          <a:blip r:embed="rId3"/>
          <a:stretch>
            <a:fillRect/>
          </a:stretch>
        </p:blipFill>
        <p:spPr>
          <a:xfrm>
            <a:off x="1026000" y="6309360"/>
            <a:ext cx="2177640" cy="521280"/>
          </a:xfrm>
          <a:prstGeom prst="rect">
            <a:avLst/>
          </a:prstGeom>
        </p:spPr>
      </p:pic>
      <p:pic>
        <p:nvPicPr>
          <p:cNvPr descr="" id="297" name="Grafik 18"/>
          <p:cNvPicPr/>
          <p:nvPr/>
        </p:nvPicPr>
        <p:blipFill>
          <a:blip r:embed="rId4"/>
          <a:stretch>
            <a:fillRect/>
          </a:stretch>
        </p:blipFill>
        <p:spPr>
          <a:xfrm>
            <a:off x="7524360" y="61560"/>
            <a:ext cx="1473840" cy="935640"/>
          </a:xfrm>
          <a:prstGeom prst="rect">
            <a:avLst/>
          </a:prstGeom>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98" name="Picture 6"/>
          <p:cNvPicPr/>
          <p:nvPr/>
        </p:nvPicPr>
        <p:blipFill>
          <a:blip r:embed="rId1"/>
          <a:stretch>
            <a:fillRect/>
          </a:stretch>
        </p:blipFill>
        <p:spPr>
          <a:xfrm>
            <a:off x="0" y="260280"/>
            <a:ext cx="304560" cy="2838240"/>
          </a:xfrm>
          <a:prstGeom prst="rect">
            <a:avLst/>
          </a:prstGeom>
        </p:spPr>
      </p:pic>
      <p:pic>
        <p:nvPicPr>
          <p:cNvPr descr="" id="299" name="Picture 2"/>
          <p:cNvPicPr/>
          <p:nvPr/>
        </p:nvPicPr>
        <p:blipFill>
          <a:blip r:embed="rId2"/>
          <a:stretch>
            <a:fillRect/>
          </a:stretch>
        </p:blipFill>
        <p:spPr>
          <a:xfrm>
            <a:off x="6333840" y="6309360"/>
            <a:ext cx="2797560" cy="505440"/>
          </a:xfrm>
          <a:prstGeom prst="rect">
            <a:avLst/>
          </a:prstGeom>
        </p:spPr>
      </p:pic>
      <p:sp>
        <p:nvSpPr>
          <p:cNvPr id="300" name="CustomShape 1"/>
          <p:cNvSpPr/>
          <p:nvPr/>
        </p:nvSpPr>
        <p:spPr>
          <a:xfrm>
            <a:off x="899640" y="890280"/>
            <a:ext cx="7200360" cy="730440"/>
          </a:xfrm>
          <a:prstGeom prst="rect">
            <a:avLst/>
          </a:prstGeom>
        </p:spPr>
        <p:txBody>
          <a:bodyPr bIns="45000" lIns="90000" rIns="90000" tIns="45000"/>
          <a:p>
            <a:pPr>
              <a:lnSpc>
                <a:spcPct val="100000"/>
              </a:lnSpc>
            </a:pPr>
            <a:r>
              <a:rPr lang="de-DE">
                <a:solidFill>
                  <a:srgbClr val="000000"/>
                </a:solidFill>
                <a:latin typeface="Lucida Console"/>
              </a:rPr>
              <a:t>Mehr als IT-Wissen</a:t>
            </a:r>
            <a:r>
              <a:rPr lang="de-DE">
                <a:solidFill>
                  <a:srgbClr val="000000"/>
                </a:solidFill>
                <a:latin typeface="Lucida Console"/>
              </a:rPr>
              <a:t>
</a:t>
            </a:r>
            <a:r>
              <a:rPr b="1" lang="de-DE" sz="2400">
                <a:solidFill>
                  <a:srgbClr val="c00000"/>
                </a:solidFill>
                <a:latin typeface="Lucida Console"/>
              </a:rPr>
              <a:t>Dimensionen der Medienkompetenz</a:t>
            </a:r>
            <a:endParaRPr/>
          </a:p>
        </p:txBody>
      </p:sp>
      <p:pic>
        <p:nvPicPr>
          <p:cNvPr descr="" id="301" name="Picture 2"/>
          <p:cNvPicPr/>
          <p:nvPr/>
        </p:nvPicPr>
        <p:blipFill>
          <a:blip r:embed="rId3"/>
          <a:stretch>
            <a:fillRect/>
          </a:stretch>
        </p:blipFill>
        <p:spPr>
          <a:xfrm>
            <a:off x="1043640" y="1679400"/>
            <a:ext cx="4155840" cy="4413240"/>
          </a:xfrm>
          <a:prstGeom prst="rect">
            <a:avLst/>
          </a:prstGeom>
        </p:spPr>
      </p:pic>
      <p:sp>
        <p:nvSpPr>
          <p:cNvPr id="302" name="CustomShape 2"/>
          <p:cNvSpPr/>
          <p:nvPr/>
        </p:nvSpPr>
        <p:spPr>
          <a:xfrm>
            <a:off x="5771160" y="3098880"/>
            <a:ext cx="3210120" cy="821880"/>
          </a:xfrm>
          <a:prstGeom prst="rect">
            <a:avLst/>
          </a:prstGeom>
        </p:spPr>
        <p:txBody>
          <a:bodyPr bIns="45000" lIns="90000" rIns="90000" tIns="45000"/>
          <a:p>
            <a:pPr>
              <a:lnSpc>
                <a:spcPct val="100000"/>
              </a:lnSpc>
            </a:pPr>
            <a:r>
              <a:rPr lang="de-DE" sz="2400">
                <a:solidFill>
                  <a:srgbClr val="000000"/>
                </a:solidFill>
                <a:latin typeface="Calibri"/>
              </a:rPr>
              <a:t>Eher Schnittmengen als trennscharfe Bereiche</a:t>
            </a:r>
            <a:endParaRPr/>
          </a:p>
        </p:txBody>
      </p:sp>
      <p:pic>
        <p:nvPicPr>
          <p:cNvPr descr="" id="303" name="Picture 2"/>
          <p:cNvPicPr/>
          <p:nvPr/>
        </p:nvPicPr>
        <p:blipFill>
          <a:blip r:embed="rId4"/>
          <a:stretch>
            <a:fillRect/>
          </a:stretch>
        </p:blipFill>
        <p:spPr>
          <a:xfrm>
            <a:off x="1026000" y="6309360"/>
            <a:ext cx="2177640" cy="521280"/>
          </a:xfrm>
          <a:prstGeom prst="rect">
            <a:avLst/>
          </a:prstGeom>
        </p:spPr>
      </p:pic>
      <p:pic>
        <p:nvPicPr>
          <p:cNvPr descr="" id="304" name="Grafik 10"/>
          <p:cNvPicPr/>
          <p:nvPr/>
        </p:nvPicPr>
        <p:blipFill>
          <a:blip r:embed="rId5"/>
          <a:stretch>
            <a:fillRect/>
          </a:stretch>
        </p:blipFill>
        <p:spPr>
          <a:xfrm>
            <a:off x="7524360" y="61560"/>
            <a:ext cx="1473840" cy="935640"/>
          </a:xfrm>
          <a:prstGeom prst="rect">
            <a:avLst/>
          </a:prstGeom>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05" name="Picture 6"/>
          <p:cNvPicPr/>
          <p:nvPr/>
        </p:nvPicPr>
        <p:blipFill>
          <a:blip r:embed="rId1"/>
          <a:stretch>
            <a:fillRect/>
          </a:stretch>
        </p:blipFill>
        <p:spPr>
          <a:xfrm>
            <a:off x="0" y="260280"/>
            <a:ext cx="304560" cy="2838240"/>
          </a:xfrm>
          <a:prstGeom prst="rect">
            <a:avLst/>
          </a:prstGeom>
        </p:spPr>
      </p:pic>
      <p:pic>
        <p:nvPicPr>
          <p:cNvPr descr="" id="306" name="Picture 2"/>
          <p:cNvPicPr/>
          <p:nvPr/>
        </p:nvPicPr>
        <p:blipFill>
          <a:blip r:embed="rId2"/>
          <a:stretch>
            <a:fillRect/>
          </a:stretch>
        </p:blipFill>
        <p:spPr>
          <a:xfrm>
            <a:off x="6333840" y="6309360"/>
            <a:ext cx="2797560" cy="505440"/>
          </a:xfrm>
          <a:prstGeom prst="rect">
            <a:avLst/>
          </a:prstGeom>
        </p:spPr>
      </p:pic>
      <p:sp>
        <p:nvSpPr>
          <p:cNvPr id="307" name="CustomShape 1"/>
          <p:cNvSpPr/>
          <p:nvPr/>
        </p:nvSpPr>
        <p:spPr>
          <a:xfrm>
            <a:off x="1035000" y="908640"/>
            <a:ext cx="7487280" cy="791280"/>
          </a:xfrm>
          <a:prstGeom prst="rect">
            <a:avLst/>
          </a:prstGeom>
        </p:spPr>
        <p:txBody>
          <a:bodyPr bIns="45000" lIns="90000" rIns="90000" tIns="45000" wrap="none"/>
          <a:p>
            <a:pPr>
              <a:lnSpc>
                <a:spcPct val="100000"/>
              </a:lnSpc>
            </a:pPr>
            <a:r>
              <a:rPr lang="de-DE">
                <a:solidFill>
                  <a:srgbClr val="000000"/>
                </a:solidFill>
                <a:latin typeface="Lucida Console"/>
              </a:rPr>
              <a:t>Teil des Medienbildungskonzeptes: </a:t>
            </a:r>
            <a:endParaRPr/>
          </a:p>
          <a:p>
            <a:pPr>
              <a:lnSpc>
                <a:spcPct val="100000"/>
              </a:lnSpc>
            </a:pPr>
            <a:r>
              <a:rPr b="1" lang="de-DE" sz="2800">
                <a:solidFill>
                  <a:srgbClr val="c00000"/>
                </a:solidFill>
                <a:latin typeface="Lucida Console"/>
              </a:rPr>
              <a:t>Das Methoden- und Mediencurriculum</a:t>
            </a:r>
            <a:endParaRPr/>
          </a:p>
        </p:txBody>
      </p:sp>
      <p:pic>
        <p:nvPicPr>
          <p:cNvPr descr="" id="308" name="Picture 10"/>
          <p:cNvPicPr/>
          <p:nvPr/>
        </p:nvPicPr>
        <p:blipFill>
          <a:blip r:embed="rId3"/>
          <a:stretch>
            <a:fillRect/>
          </a:stretch>
        </p:blipFill>
        <p:spPr>
          <a:xfrm>
            <a:off x="1547640" y="1917720"/>
            <a:ext cx="4906080" cy="4337640"/>
          </a:xfrm>
          <a:prstGeom prst="rect">
            <a:avLst/>
          </a:prstGeom>
        </p:spPr>
      </p:pic>
      <p:pic>
        <p:nvPicPr>
          <p:cNvPr descr="" id="309" name="Picture 10"/>
          <p:cNvPicPr/>
          <p:nvPr/>
        </p:nvPicPr>
        <p:blipFill>
          <a:blip r:embed="rId4"/>
          <a:stretch>
            <a:fillRect/>
          </a:stretch>
        </p:blipFill>
        <p:spPr>
          <a:xfrm>
            <a:off x="1002240" y="1917720"/>
            <a:ext cx="7760160" cy="4104000"/>
          </a:xfrm>
          <a:prstGeom prst="rect">
            <a:avLst/>
          </a:prstGeom>
        </p:spPr>
      </p:pic>
      <p:sp>
        <p:nvSpPr>
          <p:cNvPr id="310" name="CustomShape 2"/>
          <p:cNvSpPr/>
          <p:nvPr/>
        </p:nvSpPr>
        <p:spPr>
          <a:xfrm rot="1089600">
            <a:off x="2542320" y="2236320"/>
            <a:ext cx="2160000" cy="719640"/>
          </a:xfrm>
          <a:prstGeom prst="rightArrow">
            <a:avLst>
              <a:gd fmla="val 50000" name="adj1"/>
              <a:gd fmla="val 50000" name="adj2"/>
            </a:avLst>
          </a:prstGeom>
          <a:solidFill>
            <a:srgbClr val="c00000"/>
          </a:solidFill>
          <a:ln w="25560">
            <a:solidFill>
              <a:srgbClr val="3a5f8b"/>
            </a:solidFill>
            <a:round/>
          </a:ln>
        </p:spPr>
      </p:sp>
      <p:pic>
        <p:nvPicPr>
          <p:cNvPr descr="" id="311" name="Picture 2"/>
          <p:cNvPicPr/>
          <p:nvPr/>
        </p:nvPicPr>
        <p:blipFill>
          <a:blip r:embed="rId5"/>
          <a:stretch>
            <a:fillRect/>
          </a:stretch>
        </p:blipFill>
        <p:spPr>
          <a:xfrm>
            <a:off x="1026000" y="6309360"/>
            <a:ext cx="2177640" cy="521280"/>
          </a:xfrm>
          <a:prstGeom prst="rect">
            <a:avLst/>
          </a:prstGeom>
        </p:spPr>
      </p:pic>
      <p:pic>
        <p:nvPicPr>
          <p:cNvPr descr="" id="312" name="Grafik 16"/>
          <p:cNvPicPr/>
          <p:nvPr/>
        </p:nvPicPr>
        <p:blipFill>
          <a:blip r:embed="rId6"/>
          <a:stretch>
            <a:fillRect/>
          </a:stretch>
        </p:blipFill>
        <p:spPr>
          <a:xfrm>
            <a:off x="7524360" y="61560"/>
            <a:ext cx="1473840" cy="935640"/>
          </a:xfrm>
          <a:prstGeom prst="rect">
            <a:avLst/>
          </a:prstGeom>
        </p:spPr>
      </p:pic>
    </p:spTree>
  </p:cSld>
  <p:timing>
    <p:tnLst>
      <p:par>
        <p:cTn dur="indefinite" id="3" nodeType="tmRoot" restart="never">
          <p:childTnLst>
            <p:seq>
              <p:cTn dur="indefinite" id="4" nodeType="mainSeq">
                <p:childTnLst>
                  <p:par>
                    <p:cTn fill="hold" id="5">
                      <p:stCondLst>
                        <p:cond delay="indefinite"/>
                      </p:stCondLst>
                      <p:childTnLst>
                        <p:par>
                          <p:cTn fill="hold" id="6">
                            <p:stCondLst>
                              <p:cond delay="0"/>
                            </p:stCondLst>
                            <p:childTnLst>
                              <p:par>
                                <p:cTn fill="hold" id="7" nodeType="clickEffect" presetClass="exit" presetID="22" presetSubtype="8">
                                  <p:stCondLst>
                                    <p:cond delay="0"/>
                                  </p:stCondLst>
                                  <p:childTnLst>
                                    <p:animEffect filter="wipe(left)" transition="in">
                                      <p:cBhvr additive="repl">
                                        <p:cTn dur="2000" fill="freeze" id="8"/>
                                        <p:tgtEl>
                                          <p:spTgt spid="308"/>
                                        </p:tgtEl>
                                      </p:cBhvr>
                                    </p:animEffect>
                                    <p:set>
                                      <p:cBhvr>
                                        <p:cTn dur="1" fill="hold" id="9">
                                          <p:stCondLst>
                                            <p:cond delay="1999"/>
                                          </p:stCondLst>
                                        </p:cTn>
                                        <p:tgtEl>
                                          <p:spTgt spid="308"/>
                                        </p:tgtEl>
                                        <p:attrNameLst>
                                          <p:attrName>style.visibility</p:attrName>
                                        </p:attrNameLst>
                                      </p:cBhvr>
                                      <p:to>
                                        <p:strVal val="hidden"/>
                                      </p:to>
                                    </p:set>
                                  </p:childTnLst>
                                </p:cTn>
                              </p:par>
                            </p:childTnLst>
                          </p:cTn>
                        </p:par>
                      </p:childTnLst>
                    </p:cTn>
                  </p:par>
                  <p:par>
                    <p:cTn fill="hold" id="10">
                      <p:stCondLst>
                        <p:cond delay="indefinite"/>
                      </p:stCondLst>
                      <p:childTnLst>
                        <p:par>
                          <p:cTn fill="hold" id="11">
                            <p:stCondLst>
                              <p:cond delay="0"/>
                            </p:stCondLst>
                            <p:childTnLst>
                              <p:par>
                                <p:cTn fill="hold" id="12" nodeType="clickEffect" presetClass="exit" presetID="22" presetSubtype="8">
                                  <p:stCondLst>
                                    <p:cond delay="0"/>
                                  </p:stCondLst>
                                  <p:childTnLst>
                                    <p:animEffect filter="wipe(left)" transition="in">
                                      <p:cBhvr additive="repl">
                                        <p:cTn dur="2000" fill="freeze" id="13"/>
                                        <p:tgtEl>
                                          <p:spTgt spid="309"/>
                                        </p:tgtEl>
                                      </p:cBhvr>
                                    </p:animEffect>
                                    <p:set>
                                      <p:cBhvr>
                                        <p:cTn dur="1" fill="hold" id="14">
                                          <p:stCondLst>
                                            <p:cond delay="1999"/>
                                          </p:stCondLst>
                                        </p:cTn>
                                        <p:tgtEl>
                                          <p:spTgt spid="30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13" name="Picture 6"/>
          <p:cNvPicPr/>
          <p:nvPr/>
        </p:nvPicPr>
        <p:blipFill>
          <a:blip r:embed="rId1"/>
          <a:stretch>
            <a:fillRect/>
          </a:stretch>
        </p:blipFill>
        <p:spPr>
          <a:xfrm>
            <a:off x="0" y="260280"/>
            <a:ext cx="304560" cy="2838240"/>
          </a:xfrm>
          <a:prstGeom prst="rect">
            <a:avLst/>
          </a:prstGeom>
        </p:spPr>
      </p:pic>
      <p:pic>
        <p:nvPicPr>
          <p:cNvPr descr="" id="314" name="Picture 2"/>
          <p:cNvPicPr/>
          <p:nvPr/>
        </p:nvPicPr>
        <p:blipFill>
          <a:blip r:embed="rId2"/>
          <a:stretch>
            <a:fillRect/>
          </a:stretch>
        </p:blipFill>
        <p:spPr>
          <a:xfrm>
            <a:off x="6333840" y="6309360"/>
            <a:ext cx="2797560" cy="505440"/>
          </a:xfrm>
          <a:prstGeom prst="rect">
            <a:avLst/>
          </a:prstGeom>
        </p:spPr>
      </p:pic>
      <p:sp>
        <p:nvSpPr>
          <p:cNvPr id="315" name="CustomShape 1"/>
          <p:cNvSpPr/>
          <p:nvPr/>
        </p:nvSpPr>
        <p:spPr>
          <a:xfrm>
            <a:off x="937080" y="900720"/>
            <a:ext cx="7487280" cy="791280"/>
          </a:xfrm>
          <a:prstGeom prst="rect">
            <a:avLst/>
          </a:prstGeom>
        </p:spPr>
        <p:txBody>
          <a:bodyPr bIns="45000" lIns="90000" rIns="90000" tIns="45000" wrap="none"/>
          <a:p>
            <a:pPr>
              <a:lnSpc>
                <a:spcPct val="100000"/>
              </a:lnSpc>
            </a:pPr>
            <a:r>
              <a:rPr lang="de-DE">
                <a:solidFill>
                  <a:srgbClr val="000000"/>
                </a:solidFill>
                <a:latin typeface="Lucida Console"/>
              </a:rPr>
              <a:t>Teil des Medienbildungskonzeptes: </a:t>
            </a:r>
            <a:endParaRPr/>
          </a:p>
          <a:p>
            <a:pPr>
              <a:lnSpc>
                <a:spcPct val="100000"/>
              </a:lnSpc>
            </a:pPr>
            <a:r>
              <a:rPr b="1" lang="de-DE" sz="2800">
                <a:solidFill>
                  <a:srgbClr val="c00000"/>
                </a:solidFill>
                <a:latin typeface="Lucida Console"/>
              </a:rPr>
              <a:t>Das Methoden- und Mediencurriculum</a:t>
            </a:r>
            <a:endParaRPr/>
          </a:p>
        </p:txBody>
      </p:sp>
      <p:pic>
        <p:nvPicPr>
          <p:cNvPr descr="" id="316" name="Inhaltsplatzhalter 3"/>
          <p:cNvPicPr/>
          <p:nvPr/>
        </p:nvPicPr>
        <p:blipFill>
          <a:blip r:embed="rId3"/>
          <a:stretch>
            <a:fillRect/>
          </a:stretch>
        </p:blipFill>
        <p:spPr>
          <a:xfrm>
            <a:off x="394920" y="3067200"/>
            <a:ext cx="1583640" cy="2486880"/>
          </a:xfrm>
          <a:prstGeom prst="rect">
            <a:avLst/>
          </a:prstGeom>
          <a:ln w="190440">
            <a:solidFill>
              <a:srgbClr val="c8c6bd"/>
            </a:solidFill>
            <a:round/>
          </a:ln>
        </p:spPr>
      </p:pic>
      <p:pic>
        <p:nvPicPr>
          <p:cNvPr descr="" id="317" name="Picture 2"/>
          <p:cNvPicPr/>
          <p:nvPr/>
        </p:nvPicPr>
        <p:blipFill>
          <a:blip r:embed="rId4"/>
          <a:stretch>
            <a:fillRect/>
          </a:stretch>
        </p:blipFill>
        <p:spPr>
          <a:xfrm>
            <a:off x="1026000" y="6309360"/>
            <a:ext cx="2177640" cy="521280"/>
          </a:xfrm>
          <a:prstGeom prst="rect">
            <a:avLst/>
          </a:prstGeom>
        </p:spPr>
      </p:pic>
      <p:pic>
        <p:nvPicPr>
          <p:cNvPr descr="" id="318" name="Grafik 8"/>
          <p:cNvPicPr/>
          <p:nvPr/>
        </p:nvPicPr>
        <p:blipFill>
          <a:blip r:embed="rId5"/>
          <a:stretch>
            <a:fillRect/>
          </a:stretch>
        </p:blipFill>
        <p:spPr>
          <a:xfrm>
            <a:off x="4131720" y="2275560"/>
            <a:ext cx="4296960" cy="2629800"/>
          </a:xfrm>
          <a:prstGeom prst="rect">
            <a:avLst/>
          </a:prstGeom>
        </p:spPr>
      </p:pic>
      <p:pic>
        <p:nvPicPr>
          <p:cNvPr descr="" id="319" name="Grafik 13"/>
          <p:cNvPicPr/>
          <p:nvPr/>
        </p:nvPicPr>
        <p:blipFill>
          <a:blip r:embed="rId6"/>
          <a:stretch>
            <a:fillRect/>
          </a:stretch>
        </p:blipFill>
        <p:spPr>
          <a:xfrm>
            <a:off x="7524360" y="61560"/>
            <a:ext cx="1473840" cy="935640"/>
          </a:xfrm>
          <a:prstGeom prst="rect">
            <a:avLst/>
          </a:prstGeom>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20" name="Picture 6"/>
          <p:cNvPicPr/>
          <p:nvPr/>
        </p:nvPicPr>
        <p:blipFill>
          <a:blip r:embed="rId1"/>
          <a:stretch>
            <a:fillRect/>
          </a:stretch>
        </p:blipFill>
        <p:spPr>
          <a:xfrm>
            <a:off x="0" y="260280"/>
            <a:ext cx="304560" cy="2838240"/>
          </a:xfrm>
          <a:prstGeom prst="rect">
            <a:avLst/>
          </a:prstGeom>
        </p:spPr>
      </p:pic>
      <p:pic>
        <p:nvPicPr>
          <p:cNvPr descr="" id="321" name="Picture 2"/>
          <p:cNvPicPr/>
          <p:nvPr/>
        </p:nvPicPr>
        <p:blipFill>
          <a:blip r:embed="rId2"/>
          <a:stretch>
            <a:fillRect/>
          </a:stretch>
        </p:blipFill>
        <p:spPr>
          <a:xfrm>
            <a:off x="6333840" y="6309360"/>
            <a:ext cx="2797560" cy="505440"/>
          </a:xfrm>
          <a:prstGeom prst="rect">
            <a:avLst/>
          </a:prstGeom>
        </p:spPr>
      </p:pic>
      <p:sp>
        <p:nvSpPr>
          <p:cNvPr id="322" name="CustomShape 1"/>
          <p:cNvSpPr/>
          <p:nvPr/>
        </p:nvSpPr>
        <p:spPr>
          <a:xfrm>
            <a:off x="937080" y="900720"/>
            <a:ext cx="7487280" cy="516960"/>
          </a:xfrm>
          <a:prstGeom prst="rect">
            <a:avLst/>
          </a:prstGeom>
        </p:spPr>
        <p:txBody>
          <a:bodyPr bIns="45000" lIns="90000" rIns="90000" tIns="45000" wrap="none"/>
          <a:p>
            <a:pPr>
              <a:lnSpc>
                <a:spcPct val="100000"/>
              </a:lnSpc>
            </a:pPr>
            <a:r>
              <a:rPr b="1" lang="de-DE" sz="2800">
                <a:solidFill>
                  <a:srgbClr val="c00000"/>
                </a:solidFill>
                <a:latin typeface="Lucida Console"/>
              </a:rPr>
              <a:t>Das Methoden- und Mediencurriculum</a:t>
            </a:r>
            <a:endParaRPr/>
          </a:p>
        </p:txBody>
      </p:sp>
      <p:pic>
        <p:nvPicPr>
          <p:cNvPr descr="" id="323" name="Picture 2"/>
          <p:cNvPicPr/>
          <p:nvPr/>
        </p:nvPicPr>
        <p:blipFill>
          <a:blip r:embed="rId3"/>
          <a:stretch>
            <a:fillRect/>
          </a:stretch>
        </p:blipFill>
        <p:spPr>
          <a:xfrm>
            <a:off x="971640" y="6308640"/>
            <a:ext cx="2177640" cy="521280"/>
          </a:xfrm>
          <a:prstGeom prst="rect">
            <a:avLst/>
          </a:prstGeom>
        </p:spPr>
      </p:pic>
      <p:pic>
        <p:nvPicPr>
          <p:cNvPr descr="" id="324" name="Grafik 11"/>
          <p:cNvPicPr/>
          <p:nvPr/>
        </p:nvPicPr>
        <p:blipFill>
          <a:blip r:embed="rId4"/>
          <a:stretch>
            <a:fillRect/>
          </a:stretch>
        </p:blipFill>
        <p:spPr>
          <a:xfrm>
            <a:off x="4131720" y="2275560"/>
            <a:ext cx="4296960" cy="2629800"/>
          </a:xfrm>
          <a:prstGeom prst="rect">
            <a:avLst/>
          </a:prstGeom>
        </p:spPr>
      </p:pic>
      <p:pic>
        <p:nvPicPr>
          <p:cNvPr descr="" id="325" name="Grafik 12"/>
          <p:cNvPicPr/>
          <p:nvPr/>
        </p:nvPicPr>
        <p:blipFill>
          <a:blip r:embed="rId5"/>
          <a:stretch>
            <a:fillRect/>
          </a:stretch>
        </p:blipFill>
        <p:spPr>
          <a:xfrm>
            <a:off x="127440" y="1597320"/>
            <a:ext cx="3491640" cy="2197800"/>
          </a:xfrm>
          <a:prstGeom prst="rect">
            <a:avLst/>
          </a:prstGeom>
        </p:spPr>
      </p:pic>
      <p:pic>
        <p:nvPicPr>
          <p:cNvPr descr="" id="326" name="Grafik 13"/>
          <p:cNvPicPr/>
          <p:nvPr/>
        </p:nvPicPr>
        <p:blipFill>
          <a:blip r:embed="rId6"/>
          <a:stretch>
            <a:fillRect/>
          </a:stretch>
        </p:blipFill>
        <p:spPr>
          <a:xfrm>
            <a:off x="2211840" y="5159160"/>
            <a:ext cx="6824160" cy="1655640"/>
          </a:xfrm>
          <a:prstGeom prst="rect">
            <a:avLst/>
          </a:prstGeom>
        </p:spPr>
      </p:pic>
      <p:sp>
        <p:nvSpPr>
          <p:cNvPr id="327" name="CustomShape 2"/>
          <p:cNvSpPr/>
          <p:nvPr/>
        </p:nvSpPr>
        <p:spPr>
          <a:xfrm>
            <a:off x="739440" y="3892320"/>
            <a:ext cx="2069280" cy="395280"/>
          </a:xfrm>
          <a:prstGeom prst="rect">
            <a:avLst/>
          </a:prstGeom>
        </p:spPr>
        <p:txBody>
          <a:bodyPr bIns="45000" lIns="90000" rIns="90000" tIns="45000" wrap="none"/>
          <a:p>
            <a:pPr>
              <a:lnSpc>
                <a:spcPct val="100000"/>
              </a:lnSpc>
            </a:pPr>
            <a:r>
              <a:rPr b="1" lang="de-DE" sz="2000">
                <a:solidFill>
                  <a:srgbClr val="000000"/>
                </a:solidFill>
                <a:latin typeface="Calibri"/>
              </a:rPr>
              <a:t>Kompetenzprofile</a:t>
            </a:r>
            <a:endParaRPr/>
          </a:p>
        </p:txBody>
      </p:sp>
      <p:sp>
        <p:nvSpPr>
          <p:cNvPr id="328" name="CustomShape 3"/>
          <p:cNvSpPr/>
          <p:nvPr/>
        </p:nvSpPr>
        <p:spPr>
          <a:xfrm>
            <a:off x="5810400" y="1597320"/>
            <a:ext cx="3309840" cy="700200"/>
          </a:xfrm>
          <a:prstGeom prst="rect">
            <a:avLst/>
          </a:prstGeom>
        </p:spPr>
        <p:txBody>
          <a:bodyPr bIns="45000" lIns="90000" rIns="90000" tIns="45000" wrap="none"/>
          <a:p>
            <a:pPr>
              <a:lnSpc>
                <a:spcPct val="100000"/>
              </a:lnSpc>
            </a:pPr>
            <a:r>
              <a:rPr b="1" lang="de-DE" sz="2000">
                <a:solidFill>
                  <a:srgbClr val="000000"/>
                </a:solidFill>
                <a:latin typeface="Calibri"/>
              </a:rPr>
              <a:t>Verteilung der Aufgaben /UEs</a:t>
            </a:r>
            <a:r>
              <a:rPr b="1" lang="de-DE" sz="2000">
                <a:solidFill>
                  <a:srgbClr val="000000"/>
                </a:solidFill>
                <a:latin typeface="Calibri"/>
              </a:rPr>
              <a:t>
</a:t>
            </a:r>
            <a:r>
              <a:rPr b="1" lang="de-DE" sz="2000">
                <a:solidFill>
                  <a:srgbClr val="000000"/>
                </a:solidFill>
                <a:latin typeface="Calibri"/>
              </a:rPr>
              <a:t>zw. den Fächern  </a:t>
            </a:r>
            <a:endParaRPr/>
          </a:p>
        </p:txBody>
      </p:sp>
      <p:sp>
        <p:nvSpPr>
          <p:cNvPr id="329" name="CustomShape 4"/>
          <p:cNvSpPr/>
          <p:nvPr/>
        </p:nvSpPr>
        <p:spPr>
          <a:xfrm>
            <a:off x="1773000" y="4757040"/>
            <a:ext cx="2432160" cy="395280"/>
          </a:xfrm>
          <a:prstGeom prst="rect">
            <a:avLst/>
          </a:prstGeom>
        </p:spPr>
        <p:txBody>
          <a:bodyPr bIns="45000" lIns="90000" rIns="90000" tIns="45000" wrap="none"/>
          <a:p>
            <a:pPr>
              <a:lnSpc>
                <a:spcPct val="100000"/>
              </a:lnSpc>
            </a:pPr>
            <a:r>
              <a:rPr b="1" lang="de-DE" sz="2000">
                <a:solidFill>
                  <a:srgbClr val="000000"/>
                </a:solidFill>
                <a:latin typeface="Calibri"/>
              </a:rPr>
              <a:t>Unterrichtseinheiten </a:t>
            </a:r>
            <a:endParaRPr/>
          </a:p>
        </p:txBody>
      </p:sp>
      <p:pic>
        <p:nvPicPr>
          <p:cNvPr descr="" id="330" name="Grafik 25"/>
          <p:cNvPicPr/>
          <p:nvPr/>
        </p:nvPicPr>
        <p:blipFill>
          <a:blip r:embed="rId7"/>
          <a:stretch>
            <a:fillRect/>
          </a:stretch>
        </p:blipFill>
        <p:spPr>
          <a:xfrm>
            <a:off x="7524360" y="61560"/>
            <a:ext cx="1473840" cy="935640"/>
          </a:xfrm>
          <a:prstGeom prst="rect">
            <a:avLst/>
          </a:prstGeom>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31" name="Picture 6"/>
          <p:cNvPicPr/>
          <p:nvPr/>
        </p:nvPicPr>
        <p:blipFill>
          <a:blip r:embed="rId1"/>
          <a:stretch>
            <a:fillRect/>
          </a:stretch>
        </p:blipFill>
        <p:spPr>
          <a:xfrm>
            <a:off x="0" y="260280"/>
            <a:ext cx="304560" cy="2838240"/>
          </a:xfrm>
          <a:prstGeom prst="rect">
            <a:avLst/>
          </a:prstGeom>
        </p:spPr>
      </p:pic>
      <p:pic>
        <p:nvPicPr>
          <p:cNvPr descr="" id="332" name="Picture 2"/>
          <p:cNvPicPr/>
          <p:nvPr/>
        </p:nvPicPr>
        <p:blipFill>
          <a:blip r:embed="rId2"/>
          <a:stretch>
            <a:fillRect/>
          </a:stretch>
        </p:blipFill>
        <p:spPr>
          <a:xfrm>
            <a:off x="6333840" y="6309360"/>
            <a:ext cx="2797560" cy="505440"/>
          </a:xfrm>
          <a:prstGeom prst="rect">
            <a:avLst/>
          </a:prstGeom>
        </p:spPr>
      </p:pic>
      <p:sp>
        <p:nvSpPr>
          <p:cNvPr id="333" name="CustomShape 1"/>
          <p:cNvSpPr/>
          <p:nvPr/>
        </p:nvSpPr>
        <p:spPr>
          <a:xfrm>
            <a:off x="937080" y="900720"/>
            <a:ext cx="7487280" cy="791280"/>
          </a:xfrm>
          <a:prstGeom prst="rect">
            <a:avLst/>
          </a:prstGeom>
        </p:spPr>
        <p:txBody>
          <a:bodyPr bIns="45000" lIns="90000" rIns="90000" tIns="45000" wrap="none"/>
          <a:p>
            <a:pPr>
              <a:lnSpc>
                <a:spcPct val="100000"/>
              </a:lnSpc>
            </a:pPr>
            <a:r>
              <a:rPr lang="de-DE">
                <a:solidFill>
                  <a:srgbClr val="000000"/>
                </a:solidFill>
                <a:latin typeface="Lucida Console"/>
              </a:rPr>
              <a:t>Teil des Medienbildungskonzeptes: </a:t>
            </a:r>
            <a:endParaRPr/>
          </a:p>
          <a:p>
            <a:pPr>
              <a:lnSpc>
                <a:spcPct val="100000"/>
              </a:lnSpc>
            </a:pPr>
            <a:r>
              <a:rPr b="1" lang="de-DE" sz="2800">
                <a:solidFill>
                  <a:srgbClr val="c00000"/>
                </a:solidFill>
                <a:latin typeface="Lucida Console"/>
              </a:rPr>
              <a:t>Das Medien- und Methodencurriculum</a:t>
            </a:r>
            <a:endParaRPr/>
          </a:p>
        </p:txBody>
      </p:sp>
      <p:sp>
        <p:nvSpPr>
          <p:cNvPr id="334" name="CustomShape 2"/>
          <p:cNvSpPr/>
          <p:nvPr/>
        </p:nvSpPr>
        <p:spPr>
          <a:xfrm rot="1465200">
            <a:off x="6447600" y="2577600"/>
            <a:ext cx="2583000" cy="516600"/>
          </a:xfrm>
          <a:prstGeom prst="rect">
            <a:avLst/>
          </a:prstGeom>
        </p:spPr>
        <p:txBody>
          <a:bodyPr bIns="45000" lIns="90000" rIns="90000" tIns="45000" wrap="none"/>
          <a:p>
            <a:pPr>
              <a:lnSpc>
                <a:spcPct val="100000"/>
              </a:lnSpc>
            </a:pPr>
            <a:r>
              <a:rPr b="1" lang="de-DE" sz="2800">
                <a:solidFill>
                  <a:srgbClr val="000000"/>
                </a:solidFill>
                <a:latin typeface="Calibri"/>
              </a:rPr>
              <a:t>Aufbau einer UE</a:t>
            </a:r>
            <a:endParaRPr/>
          </a:p>
        </p:txBody>
      </p:sp>
      <p:pic>
        <p:nvPicPr>
          <p:cNvPr descr="" id="335" name="Picture 2"/>
          <p:cNvPicPr/>
          <p:nvPr/>
        </p:nvPicPr>
        <p:blipFill>
          <a:blip r:embed="rId3"/>
          <a:stretch>
            <a:fillRect/>
          </a:stretch>
        </p:blipFill>
        <p:spPr>
          <a:xfrm>
            <a:off x="1026000" y="6309360"/>
            <a:ext cx="2177640" cy="521280"/>
          </a:xfrm>
          <a:prstGeom prst="rect">
            <a:avLst/>
          </a:prstGeom>
        </p:spPr>
      </p:pic>
      <p:sp>
        <p:nvSpPr>
          <p:cNvPr id="336" name="CustomShape 3"/>
          <p:cNvSpPr/>
          <p:nvPr/>
        </p:nvSpPr>
        <p:spPr>
          <a:xfrm>
            <a:off x="1026000" y="1674000"/>
            <a:ext cx="5107320" cy="5139720"/>
          </a:xfrm>
          <a:prstGeom prst="foldedCorner">
            <a:avLst>
              <a:gd fmla="val 16667" name="adj"/>
            </a:avLst>
          </a:prstGeom>
          <a:solidFill>
            <a:srgbClr val="ffffff"/>
          </a:solidFill>
          <a:ln w="25560">
            <a:solidFill>
              <a:srgbClr val="3a5f8b"/>
            </a:solidFill>
            <a:round/>
          </a:ln>
        </p:spPr>
        <p:txBody>
          <a:bodyPr anchor="ctr" bIns="45000" lIns="90000" rIns="90000" tIns="45000"/>
          <a:p>
            <a:pPr>
              <a:lnSpc>
                <a:spcPct val="100000"/>
              </a:lnSpc>
            </a:pPr>
            <a:r>
              <a:rPr b="1" lang="de-DE" sz="1600">
                <a:solidFill>
                  <a:srgbClr val="000000"/>
                </a:solidFill>
                <a:latin typeface="Calibri"/>
                <a:ea typeface="Times New Roman"/>
              </a:rPr>
              <a:t>Kompetenzen</a:t>
            </a:r>
            <a:endParaRPr/>
          </a:p>
          <a:p>
            <a:pPr>
              <a:lnSpc>
                <a:spcPct val="100000"/>
              </a:lnSpc>
            </a:pPr>
            <a:r>
              <a:rPr lang="de-DE" sz="1400">
                <a:solidFill>
                  <a:srgbClr val="000000"/>
                </a:solidFill>
                <a:latin typeface="Calibri"/>
                <a:ea typeface="Times New Roman"/>
              </a:rPr>
              <a:t>Zuordnung der UE zu Kompetenzbereichen </a:t>
            </a:r>
            <a:endParaRPr/>
          </a:p>
          <a:p>
            <a:pPr>
              <a:lnSpc>
                <a:spcPct val="100000"/>
              </a:lnSpc>
            </a:pPr>
            <a:r>
              <a:rPr lang="de-DE" sz="1400">
                <a:solidFill>
                  <a:srgbClr val="000000"/>
                </a:solidFill>
                <a:latin typeface="Calibri"/>
                <a:ea typeface="Times New Roman"/>
              </a:rPr>
              <a:t>Bezug zum Kerncurriculum/Lehrplan</a:t>
            </a:r>
            <a:endParaRPr/>
          </a:p>
          <a:p>
            <a:pPr>
              <a:lnSpc>
                <a:spcPct val="100000"/>
              </a:lnSpc>
            </a:pPr>
            <a:r>
              <a:rPr lang="de-DE" sz="1400">
                <a:solidFill>
                  <a:srgbClr val="000000"/>
                </a:solidFill>
                <a:latin typeface="Calibri"/>
                <a:ea typeface="Times New Roman"/>
              </a:rPr>
              <a:t>Konkrete Kompetenzerwartungen</a:t>
            </a:r>
            <a:endParaRPr/>
          </a:p>
          <a:p>
            <a:pPr>
              <a:lnSpc>
                <a:spcPct val="100000"/>
              </a:lnSpc>
            </a:pPr>
            <a:r>
              <a:rPr lang="de-DE" sz="1400">
                <a:solidFill>
                  <a:srgbClr val="000000"/>
                </a:solidFill>
                <a:latin typeface="Calibri"/>
                <a:ea typeface="Times New Roman"/>
              </a:rPr>
              <a:t>Vorkenntnisse der Schüler</a:t>
            </a:r>
            <a:endParaRPr/>
          </a:p>
          <a:p>
            <a:pPr>
              <a:lnSpc>
                <a:spcPct val="100000"/>
              </a:lnSpc>
            </a:pPr>
            <a:r>
              <a:rPr b="1" lang="de-DE" sz="1600">
                <a:solidFill>
                  <a:srgbClr val="000000"/>
                </a:solidFill>
                <a:latin typeface="Calibri"/>
                <a:ea typeface="Times New Roman"/>
              </a:rPr>
              <a:t> </a:t>
            </a:r>
            <a:r>
              <a:rPr b="1" lang="de-DE" sz="1600">
                <a:solidFill>
                  <a:srgbClr val="000000"/>
                </a:solidFill>
                <a:latin typeface="Calibri"/>
                <a:ea typeface="Times New Roman"/>
              </a:rPr>
              <a:t>UE-Beschreibung</a:t>
            </a:r>
            <a:endParaRPr/>
          </a:p>
          <a:p>
            <a:pPr>
              <a:lnSpc>
                <a:spcPct val="100000"/>
              </a:lnSpc>
            </a:pPr>
            <a:r>
              <a:rPr lang="de-DE" sz="1400">
                <a:solidFill>
                  <a:srgbClr val="000000"/>
                </a:solidFill>
                <a:latin typeface="Calibri"/>
                <a:ea typeface="Times New Roman"/>
              </a:rPr>
              <a:t>Stundenübersicht</a:t>
            </a:r>
            <a:endParaRPr/>
          </a:p>
          <a:p>
            <a:pPr>
              <a:lnSpc>
                <a:spcPct val="100000"/>
              </a:lnSpc>
            </a:pPr>
            <a:r>
              <a:rPr lang="de-DE" sz="1400">
                <a:solidFill>
                  <a:srgbClr val="000000"/>
                </a:solidFill>
                <a:latin typeface="Calibri"/>
                <a:ea typeface="Times New Roman"/>
              </a:rPr>
              <a:t>Details der UE - Differenzierungsmöglichkeiten</a:t>
            </a:r>
            <a:endParaRPr/>
          </a:p>
          <a:p>
            <a:pPr>
              <a:lnSpc>
                <a:spcPct val="100000"/>
              </a:lnSpc>
            </a:pPr>
            <a:r>
              <a:rPr b="1" lang="de-DE" sz="1600">
                <a:solidFill>
                  <a:srgbClr val="000000"/>
                </a:solidFill>
                <a:latin typeface="Calibri"/>
                <a:ea typeface="Times New Roman"/>
              </a:rPr>
              <a:t> </a:t>
            </a:r>
            <a:r>
              <a:rPr b="1" lang="de-DE" sz="1600">
                <a:solidFill>
                  <a:srgbClr val="000000"/>
                </a:solidFill>
                <a:latin typeface="Calibri"/>
                <a:ea typeface="Times New Roman"/>
              </a:rPr>
              <a:t>Materialien</a:t>
            </a:r>
            <a:endParaRPr/>
          </a:p>
          <a:p>
            <a:pPr>
              <a:lnSpc>
                <a:spcPct val="100000"/>
              </a:lnSpc>
            </a:pPr>
            <a:r>
              <a:rPr lang="de-DE" sz="1400">
                <a:solidFill>
                  <a:srgbClr val="000000"/>
                </a:solidFill>
                <a:latin typeface="Calibri"/>
                <a:ea typeface="Times New Roman"/>
              </a:rPr>
              <a:t>Benötigte Medien und Technik</a:t>
            </a:r>
            <a:endParaRPr/>
          </a:p>
          <a:p>
            <a:pPr>
              <a:lnSpc>
                <a:spcPct val="100000"/>
              </a:lnSpc>
            </a:pPr>
            <a:r>
              <a:rPr lang="de-DE" sz="1400">
                <a:solidFill>
                  <a:srgbClr val="000000"/>
                </a:solidFill>
                <a:latin typeface="Calibri"/>
                <a:ea typeface="Times New Roman"/>
              </a:rPr>
              <a:t>Arbeitsblätter/-material zu dieser UE</a:t>
            </a:r>
            <a:endParaRPr/>
          </a:p>
          <a:p>
            <a:pPr>
              <a:lnSpc>
                <a:spcPct val="100000"/>
              </a:lnSpc>
            </a:pPr>
            <a:r>
              <a:rPr lang="de-DE" sz="1400">
                <a:solidFill>
                  <a:srgbClr val="000000"/>
                </a:solidFill>
                <a:latin typeface="Calibri"/>
                <a:ea typeface="Times New Roman"/>
              </a:rPr>
              <a:t>Materialien in Schulbüchern</a:t>
            </a:r>
            <a:endParaRPr/>
          </a:p>
          <a:p>
            <a:pPr>
              <a:lnSpc>
                <a:spcPct val="100000"/>
              </a:lnSpc>
            </a:pPr>
            <a:r>
              <a:rPr lang="de-DE" sz="1400">
                <a:solidFill>
                  <a:srgbClr val="000000"/>
                </a:solidFill>
                <a:latin typeface="Calibri"/>
                <a:ea typeface="Times New Roman"/>
              </a:rPr>
              <a:t>Weiterführende Ideen/Alternative UE</a:t>
            </a:r>
            <a:endParaRPr/>
          </a:p>
          <a:p>
            <a:pPr>
              <a:lnSpc>
                <a:spcPct val="100000"/>
              </a:lnSpc>
            </a:pPr>
            <a:r>
              <a:rPr lang="de-DE" sz="1400">
                <a:solidFill>
                  <a:srgbClr val="000000"/>
                </a:solidFill>
                <a:latin typeface="Calibri"/>
                <a:ea typeface="Times New Roman"/>
              </a:rPr>
              <a:t>Vorbereitungshinweise/-hilfen</a:t>
            </a:r>
            <a:endParaRPr/>
          </a:p>
          <a:p>
            <a:pPr>
              <a:lnSpc>
                <a:spcPct val="100000"/>
              </a:lnSpc>
            </a:pPr>
            <a:r>
              <a:rPr lang="de-DE" sz="1200">
                <a:solidFill>
                  <a:srgbClr val="000000"/>
                </a:solidFill>
                <a:latin typeface="Times New Roman"/>
                <a:ea typeface="Times New Roman"/>
              </a:rPr>
              <a:t> </a:t>
            </a:r>
            <a:endParaRPr/>
          </a:p>
        </p:txBody>
      </p:sp>
      <p:pic>
        <p:nvPicPr>
          <p:cNvPr descr="" id="337" name="Grafik 13"/>
          <p:cNvPicPr/>
          <p:nvPr/>
        </p:nvPicPr>
        <p:blipFill>
          <a:blip r:embed="rId4"/>
          <a:stretch>
            <a:fillRect/>
          </a:stretch>
        </p:blipFill>
        <p:spPr>
          <a:xfrm>
            <a:off x="7524360" y="61560"/>
            <a:ext cx="1473840" cy="935640"/>
          </a:xfrm>
          <a:prstGeom prst="rect">
            <a:avLst/>
          </a:prstGeom>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38" name="Picture 6"/>
          <p:cNvPicPr/>
          <p:nvPr/>
        </p:nvPicPr>
        <p:blipFill>
          <a:blip r:embed="rId1"/>
          <a:stretch>
            <a:fillRect/>
          </a:stretch>
        </p:blipFill>
        <p:spPr>
          <a:xfrm>
            <a:off x="0" y="260280"/>
            <a:ext cx="304560" cy="2838240"/>
          </a:xfrm>
          <a:prstGeom prst="rect">
            <a:avLst/>
          </a:prstGeom>
        </p:spPr>
      </p:pic>
      <p:sp>
        <p:nvSpPr>
          <p:cNvPr id="339" name="CustomShape 1"/>
          <p:cNvSpPr/>
          <p:nvPr/>
        </p:nvSpPr>
        <p:spPr>
          <a:xfrm>
            <a:off x="901440" y="887040"/>
            <a:ext cx="6130800" cy="730440"/>
          </a:xfrm>
          <a:prstGeom prst="rect">
            <a:avLst/>
          </a:prstGeom>
        </p:spPr>
        <p:txBody>
          <a:bodyPr bIns="45000" lIns="90000" rIns="90000" tIns="45000" wrap="none"/>
          <a:p>
            <a:pPr>
              <a:lnSpc>
                <a:spcPct val="100000"/>
              </a:lnSpc>
            </a:pPr>
            <a:r>
              <a:rPr lang="de-DE">
                <a:solidFill>
                  <a:srgbClr val="000000"/>
                </a:solidFill>
                <a:latin typeface="Lucida Console"/>
              </a:rPr>
              <a:t>Medienbildung im Unterricht</a:t>
            </a:r>
            <a:endParaRPr/>
          </a:p>
          <a:p>
            <a:pPr>
              <a:lnSpc>
                <a:spcPct val="100000"/>
              </a:lnSpc>
            </a:pPr>
            <a:r>
              <a:rPr b="1" lang="de-DE" sz="2400">
                <a:solidFill>
                  <a:srgbClr val="c00000"/>
                </a:solidFill>
                <a:latin typeface="Lucida Console"/>
              </a:rPr>
              <a:t>Kein Papier, sondern ein Prozess</a:t>
            </a:r>
            <a:endParaRPr/>
          </a:p>
        </p:txBody>
      </p:sp>
      <p:pic>
        <p:nvPicPr>
          <p:cNvPr descr="" id="340" name="Picture 2"/>
          <p:cNvPicPr/>
          <p:nvPr/>
        </p:nvPicPr>
        <p:blipFill>
          <a:blip r:embed="rId2"/>
          <a:stretch>
            <a:fillRect/>
          </a:stretch>
        </p:blipFill>
        <p:spPr>
          <a:xfrm>
            <a:off x="6333840" y="6309360"/>
            <a:ext cx="2797560" cy="505440"/>
          </a:xfrm>
          <a:prstGeom prst="rect">
            <a:avLst/>
          </a:prstGeom>
        </p:spPr>
      </p:pic>
      <p:sp>
        <p:nvSpPr>
          <p:cNvPr id="341" name="CustomShape 2"/>
          <p:cNvSpPr/>
          <p:nvPr/>
        </p:nvSpPr>
        <p:spPr>
          <a:xfrm>
            <a:off x="5546520" y="4005000"/>
            <a:ext cx="3339360" cy="1005120"/>
          </a:xfrm>
          <a:prstGeom prst="rect">
            <a:avLst/>
          </a:prstGeom>
        </p:spPr>
        <p:txBody>
          <a:bodyPr bIns="45000" lIns="90000" rIns="90000" tIns="45000"/>
          <a:p>
            <a:pPr>
              <a:lnSpc>
                <a:spcPct val="100000"/>
              </a:lnSpc>
            </a:pPr>
            <a:r>
              <a:rPr lang="de-DE" sz="2000">
                <a:solidFill>
                  <a:srgbClr val="000000"/>
                </a:solidFill>
                <a:latin typeface="Calibri"/>
              </a:rPr>
              <a:t>Unterstützungssysteme (Fachberater, Medienzentren, SSA, …) einbeziehen</a:t>
            </a:r>
            <a:endParaRPr/>
          </a:p>
        </p:txBody>
      </p:sp>
      <p:sp>
        <p:nvSpPr>
          <p:cNvPr id="342" name="CustomShape 3"/>
          <p:cNvSpPr/>
          <p:nvPr/>
        </p:nvSpPr>
        <p:spPr>
          <a:xfrm>
            <a:off x="6815520" y="1485720"/>
            <a:ext cx="1972800" cy="700200"/>
          </a:xfrm>
          <a:prstGeom prst="rect">
            <a:avLst/>
          </a:prstGeom>
        </p:spPr>
        <p:txBody>
          <a:bodyPr bIns="45000" lIns="90000" rIns="90000" tIns="45000"/>
          <a:p>
            <a:pPr algn="r">
              <a:lnSpc>
                <a:spcPct val="100000"/>
              </a:lnSpc>
            </a:pPr>
            <a:r>
              <a:rPr lang="de-DE" sz="2000">
                <a:solidFill>
                  <a:srgbClr val="000000"/>
                </a:solidFill>
                <a:latin typeface="Calibri"/>
              </a:rPr>
              <a:t>Schulische Steuergruppe</a:t>
            </a:r>
            <a:endParaRPr/>
          </a:p>
        </p:txBody>
      </p:sp>
      <p:pic>
        <p:nvPicPr>
          <p:cNvPr descr="" id="343" name="Picture 2"/>
          <p:cNvPicPr/>
          <p:nvPr/>
        </p:nvPicPr>
        <p:blipFill>
          <a:blip r:embed="rId3"/>
          <a:stretch>
            <a:fillRect/>
          </a:stretch>
        </p:blipFill>
        <p:spPr>
          <a:xfrm>
            <a:off x="971640" y="6309360"/>
            <a:ext cx="2177640" cy="521280"/>
          </a:xfrm>
          <a:prstGeom prst="rect">
            <a:avLst/>
          </a:prstGeom>
        </p:spPr>
      </p:pic>
      <p:pic>
        <p:nvPicPr>
          <p:cNvPr descr="" id="344" name="Picture 2"/>
          <p:cNvPicPr/>
          <p:nvPr/>
        </p:nvPicPr>
        <p:blipFill>
          <a:blip r:embed="rId4"/>
          <a:stretch>
            <a:fillRect/>
          </a:stretch>
        </p:blipFill>
        <p:spPr>
          <a:xfrm rot="21172800">
            <a:off x="2887920" y="2444040"/>
            <a:ext cx="2541240" cy="2039040"/>
          </a:xfrm>
          <a:prstGeom prst="rect">
            <a:avLst/>
          </a:prstGeom>
        </p:spPr>
      </p:pic>
      <p:sp>
        <p:nvSpPr>
          <p:cNvPr id="345" name="CustomShape 4"/>
          <p:cNvSpPr/>
          <p:nvPr/>
        </p:nvSpPr>
        <p:spPr>
          <a:xfrm>
            <a:off x="2718360" y="1845000"/>
            <a:ext cx="2560320" cy="516960"/>
          </a:xfrm>
          <a:prstGeom prst="rect">
            <a:avLst/>
          </a:prstGeom>
        </p:spPr>
        <p:txBody>
          <a:bodyPr bIns="45000" lIns="90000" rIns="90000" tIns="45000" wrap="none"/>
          <a:p>
            <a:pPr>
              <a:lnSpc>
                <a:spcPct val="100000"/>
              </a:lnSpc>
            </a:pPr>
            <a:r>
              <a:rPr i="1" lang="de-DE" sz="2800">
                <a:solidFill>
                  <a:srgbClr val="000000"/>
                </a:solidFill>
                <a:latin typeface="Calibri"/>
              </a:rPr>
              <a:t>…</a:t>
            </a:r>
            <a:r>
              <a:rPr i="1" lang="de-DE" sz="2800">
                <a:solidFill>
                  <a:srgbClr val="000000"/>
                </a:solidFill>
                <a:latin typeface="Calibri"/>
              </a:rPr>
              <a:t>wo anfangen ?</a:t>
            </a:r>
            <a:endParaRPr/>
          </a:p>
        </p:txBody>
      </p:sp>
      <p:sp>
        <p:nvSpPr>
          <p:cNvPr id="346" name="CustomShape 5"/>
          <p:cNvSpPr/>
          <p:nvPr/>
        </p:nvSpPr>
        <p:spPr>
          <a:xfrm>
            <a:off x="5285520" y="2133360"/>
            <a:ext cx="1622880" cy="395280"/>
          </a:xfrm>
          <a:prstGeom prst="rect">
            <a:avLst/>
          </a:prstGeom>
        </p:spPr>
        <p:txBody>
          <a:bodyPr bIns="45000" lIns="90000" rIns="90000" tIns="45000" wrap="none"/>
          <a:p>
            <a:pPr>
              <a:lnSpc>
                <a:spcPct val="100000"/>
              </a:lnSpc>
            </a:pPr>
            <a:r>
              <a:rPr lang="de-DE" sz="2000">
                <a:solidFill>
                  <a:srgbClr val="000000"/>
                </a:solidFill>
                <a:latin typeface="Calibri"/>
              </a:rPr>
              <a:t>   </a:t>
            </a:r>
            <a:r>
              <a:rPr lang="de-DE" sz="2000">
                <a:solidFill>
                  <a:srgbClr val="000000"/>
                </a:solidFill>
                <a:latin typeface="Calibri"/>
              </a:rPr>
              <a:t>Schulleitung</a:t>
            </a:r>
            <a:endParaRPr/>
          </a:p>
        </p:txBody>
      </p:sp>
      <p:sp>
        <p:nvSpPr>
          <p:cNvPr id="347" name="CustomShape 6"/>
          <p:cNvSpPr/>
          <p:nvPr/>
        </p:nvSpPr>
        <p:spPr>
          <a:xfrm>
            <a:off x="6024240" y="2421000"/>
            <a:ext cx="2196000" cy="395280"/>
          </a:xfrm>
          <a:prstGeom prst="rect">
            <a:avLst/>
          </a:prstGeom>
        </p:spPr>
        <p:txBody>
          <a:bodyPr bIns="45000" lIns="90000" rIns="90000" tIns="45000" wrap="none"/>
          <a:p>
            <a:pPr>
              <a:lnSpc>
                <a:spcPct val="100000"/>
              </a:lnSpc>
            </a:pPr>
            <a:r>
              <a:rPr lang="de-DE" sz="2000">
                <a:solidFill>
                  <a:srgbClr val="000000"/>
                </a:solidFill>
                <a:latin typeface="Calibri"/>
              </a:rPr>
              <a:t>  </a:t>
            </a:r>
            <a:r>
              <a:rPr lang="de-DE" sz="2000">
                <a:solidFill>
                  <a:srgbClr val="000000"/>
                </a:solidFill>
                <a:latin typeface="Calibri"/>
              </a:rPr>
              <a:t>Prioritätensetzung</a:t>
            </a:r>
            <a:endParaRPr/>
          </a:p>
        </p:txBody>
      </p:sp>
      <p:sp>
        <p:nvSpPr>
          <p:cNvPr id="348" name="CustomShape 7"/>
          <p:cNvSpPr/>
          <p:nvPr/>
        </p:nvSpPr>
        <p:spPr>
          <a:xfrm>
            <a:off x="6876360" y="3009240"/>
            <a:ext cx="1947600" cy="700200"/>
          </a:xfrm>
          <a:prstGeom prst="rect">
            <a:avLst/>
          </a:prstGeom>
        </p:spPr>
        <p:txBody>
          <a:bodyPr bIns="45000" lIns="90000" rIns="90000" tIns="45000"/>
          <a:p>
            <a:pPr>
              <a:lnSpc>
                <a:spcPct val="100000"/>
              </a:lnSpc>
            </a:pPr>
            <a:r>
              <a:rPr lang="de-DE" sz="2000">
                <a:solidFill>
                  <a:srgbClr val="000000"/>
                </a:solidFill>
                <a:latin typeface="Calibri"/>
              </a:rPr>
              <a:t>Rahmenkonzept (GK-Beschluss)</a:t>
            </a:r>
            <a:endParaRPr/>
          </a:p>
        </p:txBody>
      </p:sp>
      <p:sp>
        <p:nvSpPr>
          <p:cNvPr id="349" name="CustomShape 8"/>
          <p:cNvSpPr/>
          <p:nvPr/>
        </p:nvSpPr>
        <p:spPr>
          <a:xfrm>
            <a:off x="5703120" y="5293800"/>
            <a:ext cx="2900880" cy="1005120"/>
          </a:xfrm>
          <a:prstGeom prst="rect">
            <a:avLst/>
          </a:prstGeom>
        </p:spPr>
        <p:txBody>
          <a:bodyPr bIns="45000" lIns="90000" rIns="90000" tIns="45000"/>
          <a:p>
            <a:pPr>
              <a:lnSpc>
                <a:spcPct val="100000"/>
              </a:lnSpc>
            </a:pPr>
            <a:r>
              <a:rPr lang="de-DE" sz="2000">
                <a:solidFill>
                  <a:srgbClr val="000000"/>
                </a:solidFill>
                <a:latin typeface="Calibri"/>
              </a:rPr>
              <a:t>Evaluation  vorhandener UE in den Fächern (Fachkonferenz)</a:t>
            </a:r>
            <a:endParaRPr/>
          </a:p>
        </p:txBody>
      </p:sp>
      <p:sp>
        <p:nvSpPr>
          <p:cNvPr id="350" name="CustomShape 9"/>
          <p:cNvSpPr/>
          <p:nvPr/>
        </p:nvSpPr>
        <p:spPr>
          <a:xfrm>
            <a:off x="2614320" y="5359680"/>
            <a:ext cx="3134880" cy="1005120"/>
          </a:xfrm>
          <a:prstGeom prst="rect">
            <a:avLst/>
          </a:prstGeom>
        </p:spPr>
        <p:txBody>
          <a:bodyPr bIns="45000" lIns="90000" rIns="90000" tIns="45000"/>
          <a:p>
            <a:pPr>
              <a:lnSpc>
                <a:spcPct val="100000"/>
              </a:lnSpc>
            </a:pPr>
            <a:r>
              <a:rPr lang="de-DE" sz="2000">
                <a:solidFill>
                  <a:srgbClr val="000000"/>
                </a:solidFill>
                <a:latin typeface="Calibri"/>
              </a:rPr>
              <a:t>Schwerpunkte setzen – Strukturierungen  versuchen (Pädagogischer Tag)</a:t>
            </a:r>
            <a:endParaRPr/>
          </a:p>
        </p:txBody>
      </p:sp>
      <p:sp>
        <p:nvSpPr>
          <p:cNvPr id="351" name="CustomShape 10"/>
          <p:cNvSpPr/>
          <p:nvPr/>
        </p:nvSpPr>
        <p:spPr>
          <a:xfrm>
            <a:off x="451800" y="4289400"/>
            <a:ext cx="2247840" cy="1005120"/>
          </a:xfrm>
          <a:prstGeom prst="rect">
            <a:avLst/>
          </a:prstGeom>
        </p:spPr>
        <p:txBody>
          <a:bodyPr bIns="45000" lIns="90000" rIns="90000" tIns="45000"/>
          <a:p>
            <a:pPr>
              <a:lnSpc>
                <a:spcPct val="100000"/>
              </a:lnSpc>
            </a:pPr>
            <a:r>
              <a:rPr lang="de-DE" sz="2000">
                <a:solidFill>
                  <a:srgbClr val="000000"/>
                </a:solidFill>
                <a:latin typeface="Calibri"/>
              </a:rPr>
              <a:t>Testlauf in einem überschaubaren Bereich</a:t>
            </a:r>
            <a:endParaRPr/>
          </a:p>
        </p:txBody>
      </p:sp>
      <p:sp>
        <p:nvSpPr>
          <p:cNvPr id="352" name="CustomShape 11"/>
          <p:cNvSpPr/>
          <p:nvPr/>
        </p:nvSpPr>
        <p:spPr>
          <a:xfrm>
            <a:off x="851040" y="2692800"/>
            <a:ext cx="1987560" cy="700200"/>
          </a:xfrm>
          <a:prstGeom prst="rect">
            <a:avLst/>
          </a:prstGeom>
        </p:spPr>
        <p:txBody>
          <a:bodyPr bIns="45000" lIns="90000" rIns="90000" tIns="45000"/>
          <a:p>
            <a:pPr>
              <a:lnSpc>
                <a:spcPct val="100000"/>
              </a:lnSpc>
            </a:pPr>
            <a:r>
              <a:rPr lang="de-DE" sz="2000">
                <a:solidFill>
                  <a:srgbClr val="000000"/>
                </a:solidFill>
                <a:latin typeface="Calibri"/>
              </a:rPr>
              <a:t>Verbindlichkeiten herstellen</a:t>
            </a:r>
            <a:endParaRPr/>
          </a:p>
        </p:txBody>
      </p:sp>
      <p:pic>
        <p:nvPicPr>
          <p:cNvPr descr="" id="353" name="Grafik 31"/>
          <p:cNvPicPr/>
          <p:nvPr/>
        </p:nvPicPr>
        <p:blipFill>
          <a:blip r:embed="rId5"/>
          <a:stretch>
            <a:fillRect/>
          </a:stretch>
        </p:blipFill>
        <p:spPr>
          <a:xfrm>
            <a:off x="7524360" y="61560"/>
            <a:ext cx="1473840" cy="935640"/>
          </a:xfrm>
          <a:prstGeom prst="rect">
            <a:avLst/>
          </a:prstGeom>
        </p:spPr>
      </p:pic>
      <p:sp>
        <p:nvSpPr>
          <p:cNvPr id="354" name="CustomShape 12"/>
          <p:cNvSpPr/>
          <p:nvPr/>
        </p:nvSpPr>
        <p:spPr>
          <a:xfrm>
            <a:off x="376920" y="1979640"/>
            <a:ext cx="8587440" cy="4590360"/>
          </a:xfrm>
          <a:prstGeom prst="rect">
            <a:avLst/>
          </a:prstGeom>
          <a:ln cap="rnd" w="79200">
            <a:solidFill>
              <a:srgbClr val="3a5f8b"/>
            </a:solidFill>
            <a:custDash>
              <a:ds d="660000" sp="220000"/>
            </a:custDash>
            <a:bevel/>
            <a:tailEnd len="med" type="triangle" w="med"/>
          </a:ln>
        </p:spPr>
      </p:sp>
    </p:spTree>
  </p:cSld>
  <p:timing>
    <p:tnLst>
      <p:par>
        <p:cTn dur="indefinite" id="15" nodeType="tmRoot" restart="never">
          <p:childTnLst>
            <p:seq>
              <p:cTn dur="indefinite" id="16" nodeType="mainSeq">
                <p:childTnLst>
                  <p:par>
                    <p:cTn fill="hold" id="17">
                      <p:stCondLst>
                        <p:cond delay="indefinite"/>
                      </p:stCondLst>
                      <p:childTnLst>
                        <p:par>
                          <p:cTn fill="hold" id="18">
                            <p:stCondLst>
                              <p:cond delay="0"/>
                            </p:stCondLst>
                            <p:childTnLst>
                              <p:par>
                                <p:cTn fill="hold" id="19" nodeType="clickEffect" presetClass="entr" presetID="21" presetSubtype="1">
                                  <p:stCondLst>
                                    <p:cond delay="0"/>
                                  </p:stCondLst>
                                  <p:childTnLst>
                                    <p:set>
                                      <p:cBhvr>
                                        <p:cTn dur="1" fill="hold" id="20">
                                          <p:stCondLst>
                                            <p:cond delay="0"/>
                                          </p:stCondLst>
                                        </p:cTn>
                                        <p:tgtEl>
                                          <p:spTgt spid="354"/>
                                        </p:tgtEl>
                                        <p:attrNameLst>
                                          <p:attrName>style.visibility</p:attrName>
                                        </p:attrNameLst>
                                      </p:cBhvr>
                                      <p:to>
                                        <p:strVal val="visible"/>
                                      </p:to>
                                    </p:set>
                                    <p:animEffect filter="wheel(1)" transition="in">
                                      <p:cBhvr additive="repl">
                                        <p:cTn dur="6800" fill="freeze" id="21"/>
                                        <p:tgtEl>
                                          <p:spTgt spid="3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3" name="Picture 6"/>
          <p:cNvPicPr/>
          <p:nvPr/>
        </p:nvPicPr>
        <p:blipFill>
          <a:blip r:embed="rId1"/>
          <a:stretch>
            <a:fillRect/>
          </a:stretch>
        </p:blipFill>
        <p:spPr>
          <a:xfrm>
            <a:off x="0" y="260280"/>
            <a:ext cx="304560" cy="2838240"/>
          </a:xfrm>
          <a:prstGeom prst="rect">
            <a:avLst/>
          </a:prstGeom>
        </p:spPr>
      </p:pic>
      <p:sp>
        <p:nvSpPr>
          <p:cNvPr id="134" name="CustomShape 1"/>
          <p:cNvSpPr/>
          <p:nvPr/>
        </p:nvSpPr>
        <p:spPr>
          <a:xfrm>
            <a:off x="1691640" y="1955880"/>
            <a:ext cx="6696360" cy="2955960"/>
          </a:xfrm>
          <a:prstGeom prst="rect">
            <a:avLst/>
          </a:prstGeom>
        </p:spPr>
        <p:txBody>
          <a:bodyPr bIns="45000" lIns="90000" rIns="90000" tIns="45000"/>
          <a:p>
            <a:pPr>
              <a:lnSpc>
                <a:spcPct val="100000"/>
              </a:lnSpc>
            </a:pPr>
            <a:r>
              <a:rPr lang="de-DE" sz="2000">
                <a:solidFill>
                  <a:srgbClr val="000000"/>
                </a:solidFill>
                <a:latin typeface="Calibri"/>
              </a:rPr>
              <a:t>„</a:t>
            </a:r>
            <a:r>
              <a:rPr lang="de-DE" sz="2000">
                <a:solidFill>
                  <a:srgbClr val="000000"/>
                </a:solidFill>
                <a:latin typeface="Calibri"/>
              </a:rPr>
              <a:t>Schulische Medienbildung versteht sich als dauerhafter, </a:t>
            </a:r>
            <a:r>
              <a:rPr b="1" lang="de-DE" sz="2000" u="sng">
                <a:solidFill>
                  <a:srgbClr val="000000"/>
                </a:solidFill>
                <a:latin typeface="Calibri"/>
              </a:rPr>
              <a:t>pädagogisch strukturierter und begleiteter Prozess der konstruktiven und kritischen Auseinandersetzung mit der Medienwelt.“</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de-DE">
                <a:solidFill>
                  <a:srgbClr val="000000"/>
                </a:solidFill>
                <a:latin typeface="Calibri"/>
              </a:rPr>
              <a:t>                                            </a:t>
            </a:r>
            <a:r>
              <a:rPr lang="de-DE">
                <a:solidFill>
                  <a:srgbClr val="000000"/>
                </a:solidFill>
                <a:latin typeface="Calibri"/>
              </a:rPr>
              <a:t>[</a:t>
            </a:r>
            <a:r>
              <a:rPr b="1" lang="de-DE">
                <a:solidFill>
                  <a:srgbClr val="000000"/>
                </a:solidFill>
                <a:latin typeface="Calibri"/>
              </a:rPr>
              <a:t>KMK-Erklärung, 2012</a:t>
            </a:r>
            <a:r>
              <a:rPr lang="de-DE">
                <a:solidFill>
                  <a:srgbClr val="000000"/>
                </a:solidFill>
                <a:latin typeface="Calibri"/>
              </a:rPr>
              <a:t>; Hervorhebungen hs]</a:t>
            </a:r>
            <a:endParaRPr/>
          </a:p>
        </p:txBody>
      </p:sp>
      <p:sp>
        <p:nvSpPr>
          <p:cNvPr id="135" name="CustomShape 2"/>
          <p:cNvSpPr/>
          <p:nvPr/>
        </p:nvSpPr>
        <p:spPr>
          <a:xfrm>
            <a:off x="901440" y="890280"/>
            <a:ext cx="6130800" cy="730440"/>
          </a:xfrm>
          <a:prstGeom prst="rect">
            <a:avLst/>
          </a:prstGeom>
        </p:spPr>
        <p:txBody>
          <a:bodyPr bIns="45000" lIns="90000" rIns="90000" tIns="45000" wrap="none"/>
          <a:p>
            <a:pPr>
              <a:lnSpc>
                <a:spcPct val="100000"/>
              </a:lnSpc>
            </a:pPr>
            <a:r>
              <a:rPr b="1" lang="de-DE">
                <a:solidFill>
                  <a:srgbClr val="000000"/>
                </a:solidFill>
                <a:latin typeface="Calibri"/>
              </a:rPr>
              <a:t>Ein erster Blick:</a:t>
            </a:r>
            <a:endParaRPr/>
          </a:p>
          <a:p>
            <a:pPr>
              <a:lnSpc>
                <a:spcPct val="100000"/>
              </a:lnSpc>
            </a:pPr>
            <a:r>
              <a:rPr b="1" lang="de-DE" sz="2400">
                <a:solidFill>
                  <a:srgbClr val="c00000"/>
                </a:solidFill>
                <a:latin typeface="Lucida Console"/>
              </a:rPr>
              <a:t>Schulische Medienbildung heute_1</a:t>
            </a:r>
            <a:endParaRPr/>
          </a:p>
        </p:txBody>
      </p:sp>
      <p:pic>
        <p:nvPicPr>
          <p:cNvPr descr="" id="136" name="Picture 2"/>
          <p:cNvPicPr/>
          <p:nvPr/>
        </p:nvPicPr>
        <p:blipFill>
          <a:blip r:embed="rId2"/>
          <a:stretch>
            <a:fillRect/>
          </a:stretch>
        </p:blipFill>
        <p:spPr>
          <a:xfrm>
            <a:off x="6333840" y="6309360"/>
            <a:ext cx="2797560" cy="505440"/>
          </a:xfrm>
          <a:prstGeom prst="rect">
            <a:avLst/>
          </a:prstGeom>
        </p:spPr>
      </p:pic>
      <p:pic>
        <p:nvPicPr>
          <p:cNvPr descr="" id="137" name="Grafik 15"/>
          <p:cNvPicPr/>
          <p:nvPr/>
        </p:nvPicPr>
        <p:blipFill>
          <a:blip r:embed="rId3"/>
          <a:stretch>
            <a:fillRect/>
          </a:stretch>
        </p:blipFill>
        <p:spPr>
          <a:xfrm>
            <a:off x="966960" y="2363760"/>
            <a:ext cx="575640" cy="177120"/>
          </a:xfrm>
          <a:prstGeom prst="rect">
            <a:avLst/>
          </a:prstGeom>
        </p:spPr>
      </p:pic>
      <p:pic>
        <p:nvPicPr>
          <p:cNvPr descr="" id="138" name="Picture 2"/>
          <p:cNvPicPr/>
          <p:nvPr/>
        </p:nvPicPr>
        <p:blipFill>
          <a:blip r:embed="rId4"/>
          <a:stretch>
            <a:fillRect/>
          </a:stretch>
        </p:blipFill>
        <p:spPr>
          <a:xfrm>
            <a:off x="1331640" y="4374000"/>
            <a:ext cx="2443320" cy="1267920"/>
          </a:xfrm>
          <a:prstGeom prst="rect">
            <a:avLst/>
          </a:prstGeom>
        </p:spPr>
      </p:pic>
      <p:pic>
        <p:nvPicPr>
          <p:cNvPr descr="" id="139" name="Grafik 12"/>
          <p:cNvPicPr/>
          <p:nvPr/>
        </p:nvPicPr>
        <p:blipFill>
          <a:blip r:embed="rId5"/>
          <a:stretch>
            <a:fillRect/>
          </a:stretch>
        </p:blipFill>
        <p:spPr>
          <a:xfrm>
            <a:off x="7524360" y="61560"/>
            <a:ext cx="1473840" cy="935640"/>
          </a:xfrm>
          <a:prstGeom prst="rect">
            <a:avLst/>
          </a:prstGeom>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0" name="Picture 6"/>
          <p:cNvPicPr/>
          <p:nvPr/>
        </p:nvPicPr>
        <p:blipFill>
          <a:blip r:embed="rId1"/>
          <a:stretch>
            <a:fillRect/>
          </a:stretch>
        </p:blipFill>
        <p:spPr>
          <a:xfrm>
            <a:off x="0" y="260280"/>
            <a:ext cx="304560" cy="2838240"/>
          </a:xfrm>
          <a:prstGeom prst="rect">
            <a:avLst/>
          </a:prstGeom>
        </p:spPr>
      </p:pic>
      <p:sp>
        <p:nvSpPr>
          <p:cNvPr id="141" name="CustomShape 1"/>
          <p:cNvSpPr/>
          <p:nvPr/>
        </p:nvSpPr>
        <p:spPr>
          <a:xfrm>
            <a:off x="1691640" y="2100960"/>
            <a:ext cx="6696360" cy="3413880"/>
          </a:xfrm>
          <a:prstGeom prst="rect">
            <a:avLst/>
          </a:prstGeom>
        </p:spPr>
        <p:txBody>
          <a:bodyPr bIns="45000" lIns="90000" rIns="90000" tIns="45000"/>
          <a:p>
            <a:pPr>
              <a:lnSpc>
                <a:spcPct val="100000"/>
              </a:lnSpc>
            </a:pPr>
            <a:r>
              <a:rPr lang="de-DE" sz="2000">
                <a:solidFill>
                  <a:srgbClr val="000000"/>
                </a:solidFill>
                <a:latin typeface="Calibri"/>
              </a:rPr>
              <a:t>„</a:t>
            </a:r>
            <a:r>
              <a:rPr lang="de-DE" sz="2000">
                <a:solidFill>
                  <a:srgbClr val="000000"/>
                </a:solidFill>
                <a:latin typeface="Calibri"/>
              </a:rPr>
              <a:t>Sie zielt auf den Erwerb und die fortlaufende Erweiterung von </a:t>
            </a:r>
            <a:r>
              <a:rPr b="1" lang="de-DE" sz="2000">
                <a:solidFill>
                  <a:srgbClr val="c00000"/>
                </a:solidFill>
                <a:latin typeface="Calibri"/>
              </a:rPr>
              <a:t>Medienkompetenz</a:t>
            </a:r>
            <a:r>
              <a:rPr lang="de-DE" sz="2000">
                <a:solidFill>
                  <a:srgbClr val="000000"/>
                </a:solidFill>
                <a:latin typeface="Calibri"/>
              </a:rPr>
              <a:t>; also jener</a:t>
            </a:r>
            <a:endParaRPr/>
          </a:p>
          <a:p>
            <a:pPr>
              <a:lnSpc>
                <a:spcPct val="100000"/>
              </a:lnSpc>
            </a:pPr>
            <a:r>
              <a:rPr b="1" lang="de-DE" sz="2000" u="sng">
                <a:solidFill>
                  <a:srgbClr val="000000"/>
                </a:solidFill>
                <a:latin typeface="Calibri"/>
              </a:rPr>
              <a:t>Kenntnisse, Fähigkeiten und Fertigkeiten</a:t>
            </a:r>
            <a:r>
              <a:rPr lang="de-DE" sz="2000">
                <a:solidFill>
                  <a:srgbClr val="000000"/>
                </a:solidFill>
                <a:latin typeface="Calibri"/>
              </a:rPr>
              <a:t>, die ein </a:t>
            </a:r>
            <a:r>
              <a:rPr b="1" lang="de-DE" sz="2000" u="sng">
                <a:solidFill>
                  <a:srgbClr val="000000"/>
                </a:solidFill>
                <a:latin typeface="Calibri"/>
              </a:rPr>
              <a:t>sachgerechtes, selbstbestimmtes, kreatives und sozial verantwortliches Handeln</a:t>
            </a:r>
            <a:r>
              <a:rPr lang="de-DE" sz="2000" u="sng">
                <a:solidFill>
                  <a:srgbClr val="000000"/>
                </a:solidFill>
                <a:latin typeface="Calibri"/>
              </a:rPr>
              <a:t> </a:t>
            </a:r>
            <a:r>
              <a:rPr lang="de-DE" sz="2000">
                <a:solidFill>
                  <a:srgbClr val="000000"/>
                </a:solidFill>
                <a:latin typeface="Calibri"/>
              </a:rPr>
              <a:t>in der medial geprägten Lebenswelt ermöglichen.“</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de-DE">
                <a:solidFill>
                  <a:srgbClr val="000000"/>
                </a:solidFill>
                <a:latin typeface="Calibri"/>
              </a:rPr>
              <a:t>                                            </a:t>
            </a:r>
            <a:r>
              <a:rPr lang="de-DE">
                <a:solidFill>
                  <a:srgbClr val="000000"/>
                </a:solidFill>
                <a:latin typeface="Calibri"/>
              </a:rPr>
              <a:t>[</a:t>
            </a:r>
            <a:r>
              <a:rPr b="1" lang="de-DE">
                <a:solidFill>
                  <a:srgbClr val="000000"/>
                </a:solidFill>
                <a:latin typeface="Calibri"/>
              </a:rPr>
              <a:t>KMK-Erklärung, 2012</a:t>
            </a:r>
            <a:r>
              <a:rPr lang="de-DE">
                <a:solidFill>
                  <a:srgbClr val="000000"/>
                </a:solidFill>
                <a:latin typeface="Calibri"/>
              </a:rPr>
              <a:t>; Hervorhebungen hs]</a:t>
            </a:r>
            <a:endParaRPr/>
          </a:p>
        </p:txBody>
      </p:sp>
      <p:sp>
        <p:nvSpPr>
          <p:cNvPr id="142" name="CustomShape 2"/>
          <p:cNvSpPr/>
          <p:nvPr/>
        </p:nvSpPr>
        <p:spPr>
          <a:xfrm>
            <a:off x="901440" y="890280"/>
            <a:ext cx="6130800" cy="730440"/>
          </a:xfrm>
          <a:prstGeom prst="rect">
            <a:avLst/>
          </a:prstGeom>
        </p:spPr>
        <p:txBody>
          <a:bodyPr bIns="45000" lIns="90000" rIns="90000" tIns="45000" wrap="none"/>
          <a:p>
            <a:pPr>
              <a:lnSpc>
                <a:spcPct val="100000"/>
              </a:lnSpc>
            </a:pPr>
            <a:r>
              <a:rPr b="1" lang="de-DE">
                <a:solidFill>
                  <a:srgbClr val="000000"/>
                </a:solidFill>
                <a:latin typeface="Calibri"/>
              </a:rPr>
              <a:t>Ein erster Blick:</a:t>
            </a:r>
            <a:endParaRPr/>
          </a:p>
          <a:p>
            <a:pPr>
              <a:lnSpc>
                <a:spcPct val="100000"/>
              </a:lnSpc>
            </a:pPr>
            <a:r>
              <a:rPr b="1" lang="de-DE" sz="2400">
                <a:solidFill>
                  <a:srgbClr val="c00000"/>
                </a:solidFill>
                <a:latin typeface="Lucida Console"/>
              </a:rPr>
              <a:t>Schulische Medienbildung heute_2</a:t>
            </a:r>
            <a:endParaRPr/>
          </a:p>
        </p:txBody>
      </p:sp>
      <p:pic>
        <p:nvPicPr>
          <p:cNvPr descr="" id="143" name="Picture 2"/>
          <p:cNvPicPr/>
          <p:nvPr/>
        </p:nvPicPr>
        <p:blipFill>
          <a:blip r:embed="rId2"/>
          <a:stretch>
            <a:fillRect/>
          </a:stretch>
        </p:blipFill>
        <p:spPr>
          <a:xfrm>
            <a:off x="6333840" y="6309360"/>
            <a:ext cx="2797560" cy="505440"/>
          </a:xfrm>
          <a:prstGeom prst="rect">
            <a:avLst/>
          </a:prstGeom>
        </p:spPr>
      </p:pic>
      <p:pic>
        <p:nvPicPr>
          <p:cNvPr descr="" id="144" name="Grafik 15"/>
          <p:cNvPicPr/>
          <p:nvPr/>
        </p:nvPicPr>
        <p:blipFill>
          <a:blip r:embed="rId3"/>
          <a:stretch>
            <a:fillRect/>
          </a:stretch>
        </p:blipFill>
        <p:spPr>
          <a:xfrm>
            <a:off x="973800" y="2853000"/>
            <a:ext cx="575640" cy="177120"/>
          </a:xfrm>
          <a:prstGeom prst="rect">
            <a:avLst/>
          </a:prstGeom>
        </p:spPr>
      </p:pic>
      <p:pic>
        <p:nvPicPr>
          <p:cNvPr descr="" id="145" name="Picture 2"/>
          <p:cNvPicPr/>
          <p:nvPr/>
        </p:nvPicPr>
        <p:blipFill>
          <a:blip r:embed="rId4"/>
          <a:stretch>
            <a:fillRect/>
          </a:stretch>
        </p:blipFill>
        <p:spPr>
          <a:xfrm>
            <a:off x="1481040" y="4725000"/>
            <a:ext cx="2443320" cy="1267920"/>
          </a:xfrm>
          <a:prstGeom prst="rect">
            <a:avLst/>
          </a:prstGeom>
        </p:spPr>
      </p:pic>
      <p:sp>
        <p:nvSpPr>
          <p:cNvPr id="146" name="CustomShape 3"/>
          <p:cNvSpPr/>
          <p:nvPr/>
        </p:nvSpPr>
        <p:spPr>
          <a:xfrm>
            <a:off x="3971520" y="116640"/>
            <a:ext cx="3760560" cy="395280"/>
          </a:xfrm>
          <a:prstGeom prst="rect">
            <a:avLst/>
          </a:prstGeom>
        </p:spPr>
        <p:txBody>
          <a:bodyPr bIns="45000" lIns="90000" rIns="90000" tIns="45000"/>
          <a:p>
            <a:pPr>
              <a:lnSpc>
                <a:spcPct val="100000"/>
              </a:lnSpc>
            </a:pPr>
            <a:r>
              <a:rPr lang="de-DE" sz="2000">
                <a:solidFill>
                  <a:srgbClr val="000000"/>
                </a:solidFill>
                <a:latin typeface="Lucida Console"/>
              </a:rPr>
              <a:t>Medientag Weilburg 2014</a:t>
            </a:r>
            <a:endParaRPr/>
          </a:p>
        </p:txBody>
      </p:sp>
      <p:pic>
        <p:nvPicPr>
          <p:cNvPr descr="" id="147" name="Grafik 12"/>
          <p:cNvPicPr/>
          <p:nvPr/>
        </p:nvPicPr>
        <p:blipFill>
          <a:blip r:embed="rId5"/>
          <a:stretch>
            <a:fillRect/>
          </a:stretch>
        </p:blipFill>
        <p:spPr>
          <a:xfrm>
            <a:off x="7524360" y="61560"/>
            <a:ext cx="1473840" cy="935640"/>
          </a:xfrm>
          <a:prstGeom prst="rect">
            <a:avLst/>
          </a:prstGeom>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8" name="Picture 6"/>
          <p:cNvPicPr/>
          <p:nvPr/>
        </p:nvPicPr>
        <p:blipFill>
          <a:blip r:embed="rId1"/>
          <a:stretch>
            <a:fillRect/>
          </a:stretch>
        </p:blipFill>
        <p:spPr>
          <a:xfrm>
            <a:off x="0" y="260280"/>
            <a:ext cx="304560" cy="2838240"/>
          </a:xfrm>
          <a:prstGeom prst="rect">
            <a:avLst/>
          </a:prstGeom>
        </p:spPr>
      </p:pic>
      <p:pic>
        <p:nvPicPr>
          <p:cNvPr descr="" id="149" name="Picture 2"/>
          <p:cNvPicPr/>
          <p:nvPr/>
        </p:nvPicPr>
        <p:blipFill>
          <a:blip r:embed="rId2"/>
          <a:stretch>
            <a:fillRect/>
          </a:stretch>
        </p:blipFill>
        <p:spPr>
          <a:xfrm>
            <a:off x="6333840" y="6309360"/>
            <a:ext cx="2797560" cy="505440"/>
          </a:xfrm>
          <a:prstGeom prst="rect">
            <a:avLst/>
          </a:prstGeom>
        </p:spPr>
      </p:pic>
      <p:pic>
        <p:nvPicPr>
          <p:cNvPr descr="" id="150" name="Grafik 15"/>
          <p:cNvPicPr/>
          <p:nvPr/>
        </p:nvPicPr>
        <p:blipFill>
          <a:blip r:embed="rId3"/>
          <a:stretch>
            <a:fillRect/>
          </a:stretch>
        </p:blipFill>
        <p:spPr>
          <a:xfrm>
            <a:off x="971640" y="2493000"/>
            <a:ext cx="575640" cy="177120"/>
          </a:xfrm>
          <a:prstGeom prst="rect">
            <a:avLst/>
          </a:prstGeom>
        </p:spPr>
      </p:pic>
      <p:pic>
        <p:nvPicPr>
          <p:cNvPr descr="" id="151" name="Grafik 16"/>
          <p:cNvPicPr/>
          <p:nvPr/>
        </p:nvPicPr>
        <p:blipFill>
          <a:blip r:embed="rId4"/>
          <a:stretch>
            <a:fillRect/>
          </a:stretch>
        </p:blipFill>
        <p:spPr>
          <a:xfrm>
            <a:off x="971640" y="3971880"/>
            <a:ext cx="575640" cy="177120"/>
          </a:xfrm>
          <a:prstGeom prst="rect">
            <a:avLst/>
          </a:prstGeom>
        </p:spPr>
      </p:pic>
      <p:sp>
        <p:nvSpPr>
          <p:cNvPr id="152" name="CustomShape 1"/>
          <p:cNvSpPr/>
          <p:nvPr/>
        </p:nvSpPr>
        <p:spPr>
          <a:xfrm>
            <a:off x="1835640" y="2020680"/>
            <a:ext cx="7056360" cy="4175640"/>
          </a:xfrm>
          <a:prstGeom prst="rect">
            <a:avLst/>
          </a:prstGeom>
        </p:spPr>
        <p:txBody>
          <a:bodyPr bIns="45000" lIns="90000" rIns="90000" tIns="45000"/>
          <a:p>
            <a:pPr>
              <a:lnSpc>
                <a:spcPct val="100000"/>
              </a:lnSpc>
            </a:pPr>
            <a:r>
              <a:rPr lang="de-DE" sz="2000">
                <a:solidFill>
                  <a:srgbClr val="000000"/>
                </a:solidFill>
                <a:latin typeface="Calibri"/>
              </a:rPr>
              <a:t>Da Medienkompetenz an keinem anderen Ort hergestellt wird,  </a:t>
            </a:r>
            <a:endParaRPr/>
          </a:p>
          <a:p>
            <a:pPr>
              <a:lnSpc>
                <a:spcPct val="100000"/>
              </a:lnSpc>
            </a:pPr>
            <a:r>
              <a:rPr lang="de-DE" sz="2000">
                <a:solidFill>
                  <a:srgbClr val="000000"/>
                </a:solidFill>
                <a:latin typeface="Calibri"/>
              </a:rPr>
              <a:t>„</a:t>
            </a:r>
            <a:r>
              <a:rPr lang="de-DE" sz="2000">
                <a:solidFill>
                  <a:srgbClr val="000000"/>
                </a:solidFill>
                <a:latin typeface="Calibri"/>
              </a:rPr>
              <a:t>ist eine </a:t>
            </a:r>
            <a:r>
              <a:rPr b="1" lang="de-DE" sz="2000" u="sng">
                <a:solidFill>
                  <a:srgbClr val="000000"/>
                </a:solidFill>
                <a:latin typeface="Calibri"/>
              </a:rPr>
              <a:t>grundlegende, umfassende und systematische </a:t>
            </a:r>
            <a:r>
              <a:rPr b="1" lang="de-DE" sz="2000" u="sng">
                <a:solidFill>
                  <a:srgbClr val="c00000"/>
                </a:solidFill>
                <a:latin typeface="Calibri"/>
              </a:rPr>
              <a:t>Medienbildung im Rahmen der schulischen Bildung </a:t>
            </a:r>
            <a:r>
              <a:rPr lang="de-DE" sz="2000">
                <a:solidFill>
                  <a:srgbClr val="000000"/>
                </a:solidFill>
                <a:latin typeface="Calibri"/>
              </a:rPr>
              <a:t>erforderlich. </a:t>
            </a:r>
            <a:endParaRPr/>
          </a:p>
          <a:p>
            <a:pPr>
              <a:lnSpc>
                <a:spcPct val="100000"/>
              </a:lnSpc>
            </a:pPr>
            <a:r>
              <a:rPr lang="de-DE" sz="2000">
                <a:solidFill>
                  <a:srgbClr val="000000"/>
                </a:solidFill>
                <a:latin typeface="Calibri"/>
              </a:rPr>
              <a:t>Zudem ist zeitgemäße Bildung in der Schule nicht ohne Medienbildung denkbar;</a:t>
            </a:r>
            <a:endParaRPr/>
          </a:p>
          <a:p>
            <a:pPr>
              <a:lnSpc>
                <a:spcPct val="100000"/>
              </a:lnSpc>
            </a:pPr>
            <a:r>
              <a:rPr lang="de-DE" sz="2000">
                <a:solidFill>
                  <a:srgbClr val="000000"/>
                </a:solidFill>
                <a:latin typeface="Calibri"/>
              </a:rPr>
              <a:t>sie ist als wichtiger </a:t>
            </a:r>
            <a:r>
              <a:rPr b="1" lang="de-DE" sz="2000">
                <a:solidFill>
                  <a:srgbClr val="000000"/>
                </a:solidFill>
                <a:latin typeface="Calibri"/>
              </a:rPr>
              <a:t>Beitrag zu Lernprozessen </a:t>
            </a:r>
            <a:r>
              <a:rPr lang="de-DE" sz="2000">
                <a:solidFill>
                  <a:srgbClr val="000000"/>
                </a:solidFill>
                <a:latin typeface="Calibri"/>
              </a:rPr>
              <a:t>zu sehen, die aus </a:t>
            </a:r>
            <a:r>
              <a:rPr b="1" lang="de-DE" sz="2000" u="sng">
                <a:solidFill>
                  <a:srgbClr val="000000"/>
                </a:solidFill>
                <a:latin typeface="Calibri"/>
              </a:rPr>
              <a:t>Wissen und Können, Anwenden und Gestalten sowie Reflektieren, Bewerten, Planen und Handeln </a:t>
            </a:r>
            <a:r>
              <a:rPr lang="de-DE" sz="2000">
                <a:solidFill>
                  <a:srgbClr val="000000"/>
                </a:solidFill>
                <a:latin typeface="Calibri"/>
              </a:rPr>
              <a:t>erwachsen.“</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de-DE">
                <a:solidFill>
                  <a:srgbClr val="000000"/>
                </a:solidFill>
                <a:latin typeface="Calibri"/>
              </a:rPr>
              <a:t>                                                   </a:t>
            </a:r>
            <a:r>
              <a:rPr lang="de-DE">
                <a:solidFill>
                  <a:srgbClr val="000000"/>
                </a:solidFill>
                <a:latin typeface="Calibri"/>
              </a:rPr>
              <a:t>[</a:t>
            </a:r>
            <a:r>
              <a:rPr b="1" lang="de-DE">
                <a:solidFill>
                  <a:srgbClr val="000000"/>
                </a:solidFill>
                <a:latin typeface="Calibri"/>
              </a:rPr>
              <a:t>KMK-Erklärung, 2012</a:t>
            </a:r>
            <a:r>
              <a:rPr lang="de-DE">
                <a:solidFill>
                  <a:srgbClr val="000000"/>
                </a:solidFill>
                <a:latin typeface="Calibri"/>
              </a:rPr>
              <a:t>; Hervorhebungen hs]</a:t>
            </a:r>
            <a:endParaRPr/>
          </a:p>
          <a:p>
            <a:pPr>
              <a:lnSpc>
                <a:spcPct val="100000"/>
              </a:lnSpc>
            </a:pPr>
            <a:endParaRPr/>
          </a:p>
        </p:txBody>
      </p:sp>
      <p:pic>
        <p:nvPicPr>
          <p:cNvPr descr="" id="153" name="Picture 2"/>
          <p:cNvPicPr/>
          <p:nvPr/>
        </p:nvPicPr>
        <p:blipFill>
          <a:blip r:embed="rId5"/>
          <a:stretch>
            <a:fillRect/>
          </a:stretch>
        </p:blipFill>
        <p:spPr>
          <a:xfrm>
            <a:off x="1907640" y="4896360"/>
            <a:ext cx="2376000" cy="1233000"/>
          </a:xfrm>
          <a:prstGeom prst="rect">
            <a:avLst/>
          </a:prstGeom>
        </p:spPr>
      </p:pic>
      <p:sp>
        <p:nvSpPr>
          <p:cNvPr id="154" name="CustomShape 2"/>
          <p:cNvSpPr/>
          <p:nvPr/>
        </p:nvSpPr>
        <p:spPr>
          <a:xfrm>
            <a:off x="901440" y="890280"/>
            <a:ext cx="6130800" cy="730440"/>
          </a:xfrm>
          <a:prstGeom prst="rect">
            <a:avLst/>
          </a:prstGeom>
        </p:spPr>
        <p:txBody>
          <a:bodyPr bIns="45000" lIns="90000" rIns="90000" tIns="45000" wrap="none"/>
          <a:p>
            <a:pPr>
              <a:lnSpc>
                <a:spcPct val="100000"/>
              </a:lnSpc>
            </a:pPr>
            <a:r>
              <a:rPr b="1" lang="de-DE">
                <a:solidFill>
                  <a:srgbClr val="000000"/>
                </a:solidFill>
                <a:latin typeface="Calibri"/>
              </a:rPr>
              <a:t>Ein erster Blick:</a:t>
            </a:r>
            <a:endParaRPr/>
          </a:p>
          <a:p>
            <a:pPr>
              <a:lnSpc>
                <a:spcPct val="100000"/>
              </a:lnSpc>
            </a:pPr>
            <a:r>
              <a:rPr b="1" lang="de-DE" sz="2400">
                <a:solidFill>
                  <a:srgbClr val="c00000"/>
                </a:solidFill>
                <a:latin typeface="Lucida Console"/>
              </a:rPr>
              <a:t>Schulische Medienbildung heute_3</a:t>
            </a:r>
            <a:endParaRPr/>
          </a:p>
        </p:txBody>
      </p:sp>
      <p:sp>
        <p:nvSpPr>
          <p:cNvPr id="155" name="CustomShape 3"/>
          <p:cNvSpPr/>
          <p:nvPr/>
        </p:nvSpPr>
        <p:spPr>
          <a:xfrm>
            <a:off x="3971520" y="116640"/>
            <a:ext cx="3760560" cy="395280"/>
          </a:xfrm>
          <a:prstGeom prst="rect">
            <a:avLst/>
          </a:prstGeom>
        </p:spPr>
        <p:txBody>
          <a:bodyPr bIns="45000" lIns="90000" rIns="90000" tIns="45000"/>
          <a:p>
            <a:pPr>
              <a:lnSpc>
                <a:spcPct val="100000"/>
              </a:lnSpc>
            </a:pPr>
            <a:r>
              <a:rPr lang="de-DE" sz="2000">
                <a:solidFill>
                  <a:srgbClr val="000000"/>
                </a:solidFill>
                <a:latin typeface="Lucida Console"/>
              </a:rPr>
              <a:t>Medientag Weilburg 2014</a:t>
            </a:r>
            <a:endParaRPr/>
          </a:p>
        </p:txBody>
      </p:sp>
      <p:pic>
        <p:nvPicPr>
          <p:cNvPr descr="" id="156" name="Grafik 12"/>
          <p:cNvPicPr/>
          <p:nvPr/>
        </p:nvPicPr>
        <p:blipFill>
          <a:blip r:embed="rId6"/>
          <a:stretch>
            <a:fillRect/>
          </a:stretch>
        </p:blipFill>
        <p:spPr>
          <a:xfrm>
            <a:off x="7524360" y="61560"/>
            <a:ext cx="1473840" cy="93564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7" name="Picture 6"/>
          <p:cNvPicPr/>
          <p:nvPr/>
        </p:nvPicPr>
        <p:blipFill>
          <a:blip r:embed="rId1"/>
          <a:stretch>
            <a:fillRect/>
          </a:stretch>
        </p:blipFill>
        <p:spPr>
          <a:xfrm>
            <a:off x="0" y="260280"/>
            <a:ext cx="304560" cy="2838240"/>
          </a:xfrm>
          <a:prstGeom prst="rect">
            <a:avLst/>
          </a:prstGeom>
        </p:spPr>
      </p:pic>
      <p:pic>
        <p:nvPicPr>
          <p:cNvPr descr="" id="158" name="Picture 2"/>
          <p:cNvPicPr/>
          <p:nvPr/>
        </p:nvPicPr>
        <p:blipFill>
          <a:blip r:embed="rId2"/>
          <a:stretch>
            <a:fillRect/>
          </a:stretch>
        </p:blipFill>
        <p:spPr>
          <a:xfrm>
            <a:off x="6333840" y="6309360"/>
            <a:ext cx="2797560" cy="505440"/>
          </a:xfrm>
          <a:prstGeom prst="rect">
            <a:avLst/>
          </a:prstGeom>
        </p:spPr>
      </p:pic>
      <p:pic>
        <p:nvPicPr>
          <p:cNvPr descr="" id="159" name="Grafik 15"/>
          <p:cNvPicPr/>
          <p:nvPr/>
        </p:nvPicPr>
        <p:blipFill>
          <a:blip r:embed="rId3"/>
          <a:stretch>
            <a:fillRect/>
          </a:stretch>
        </p:blipFill>
        <p:spPr>
          <a:xfrm>
            <a:off x="971640" y="2675520"/>
            <a:ext cx="575640" cy="177120"/>
          </a:xfrm>
          <a:prstGeom prst="rect">
            <a:avLst/>
          </a:prstGeom>
        </p:spPr>
      </p:pic>
      <p:pic>
        <p:nvPicPr>
          <p:cNvPr descr="" id="160" name="Grafik 16"/>
          <p:cNvPicPr/>
          <p:nvPr/>
        </p:nvPicPr>
        <p:blipFill>
          <a:blip r:embed="rId4"/>
          <a:stretch>
            <a:fillRect/>
          </a:stretch>
        </p:blipFill>
        <p:spPr>
          <a:xfrm>
            <a:off x="971640" y="3251520"/>
            <a:ext cx="575640" cy="177120"/>
          </a:xfrm>
          <a:prstGeom prst="rect">
            <a:avLst/>
          </a:prstGeom>
        </p:spPr>
      </p:pic>
      <p:sp>
        <p:nvSpPr>
          <p:cNvPr id="161" name="CustomShape 1"/>
          <p:cNvSpPr/>
          <p:nvPr/>
        </p:nvSpPr>
        <p:spPr>
          <a:xfrm>
            <a:off x="1817280" y="2219760"/>
            <a:ext cx="7056360" cy="3809520"/>
          </a:xfrm>
          <a:prstGeom prst="rect">
            <a:avLst/>
          </a:prstGeom>
        </p:spPr>
        <p:txBody>
          <a:bodyPr bIns="45000" lIns="90000" rIns="90000" tIns="45000"/>
          <a:p>
            <a:pPr>
              <a:lnSpc>
                <a:spcPct val="100000"/>
              </a:lnSpc>
            </a:pPr>
            <a:r>
              <a:rPr b="1" lang="de-DE">
                <a:solidFill>
                  <a:srgbClr val="c00000"/>
                </a:solidFill>
                <a:latin typeface="Calibri"/>
              </a:rPr>
              <a:t>„</a:t>
            </a:r>
            <a:r>
              <a:rPr b="1" lang="de-DE" sz="2000">
                <a:solidFill>
                  <a:srgbClr val="c00000"/>
                </a:solidFill>
                <a:latin typeface="Calibri"/>
              </a:rPr>
              <a:t>Medienkompetenz</a:t>
            </a:r>
            <a:endParaRPr/>
          </a:p>
          <a:p>
            <a:pPr>
              <a:lnSpc>
                <a:spcPct val="100000"/>
              </a:lnSpc>
            </a:pPr>
            <a:r>
              <a:rPr lang="de-DE" sz="2000">
                <a:solidFill>
                  <a:srgbClr val="000000"/>
                </a:solidFill>
                <a:latin typeface="Calibri"/>
              </a:rPr>
              <a:t>leistet einen </a:t>
            </a:r>
            <a:r>
              <a:rPr b="1" lang="de-DE" sz="2000" u="sng">
                <a:solidFill>
                  <a:srgbClr val="000000"/>
                </a:solidFill>
                <a:latin typeface="Calibri"/>
              </a:rPr>
              <a:t>Beitrag zu persönlichen und beruflichen Entwicklungsperspektiven</a:t>
            </a:r>
            <a:r>
              <a:rPr lang="de-DE" sz="2000" u="sng">
                <a:solidFill>
                  <a:srgbClr val="000000"/>
                </a:solidFill>
                <a:latin typeface="Calibri"/>
              </a:rPr>
              <a:t> </a:t>
            </a:r>
            <a:r>
              <a:rPr lang="de-DE" sz="2000">
                <a:solidFill>
                  <a:srgbClr val="000000"/>
                </a:solidFill>
                <a:latin typeface="Calibri"/>
              </a:rPr>
              <a:t>und kann mit Blick auf </a:t>
            </a:r>
            <a:r>
              <a:rPr b="1" lang="de-DE" sz="2000" u="sng">
                <a:solidFill>
                  <a:srgbClr val="000000"/>
                </a:solidFill>
                <a:latin typeface="Calibri"/>
              </a:rPr>
              <a:t>Medienwirkungs- und Mediennutzungsrisiken präventiv</a:t>
            </a:r>
            <a:r>
              <a:rPr b="1" lang="de-DE" sz="2000">
                <a:solidFill>
                  <a:srgbClr val="000000"/>
                </a:solidFill>
                <a:latin typeface="Calibri"/>
              </a:rPr>
              <a:t> </a:t>
            </a:r>
            <a:r>
              <a:rPr lang="de-DE" sz="2000">
                <a:solidFill>
                  <a:srgbClr val="000000"/>
                </a:solidFill>
                <a:latin typeface="Calibri"/>
              </a:rPr>
              <a:t>wirken.“</a:t>
            </a:r>
            <a:endParaRPr/>
          </a:p>
          <a:p>
            <a:pPr>
              <a:lnSpc>
                <a:spcPct val="100000"/>
              </a:lnSpc>
            </a:pPr>
            <a:endParaRPr/>
          </a:p>
          <a:p>
            <a:pPr>
              <a:lnSpc>
                <a:spcPct val="100000"/>
              </a:lnSpc>
            </a:pPr>
            <a:r>
              <a:rPr lang="de-DE">
                <a:solidFill>
                  <a:srgbClr val="000000"/>
                </a:solidFill>
                <a:latin typeface="Calibri"/>
              </a:rPr>
              <a:t>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de-DE">
                <a:solidFill>
                  <a:srgbClr val="000000"/>
                </a:solidFill>
                <a:latin typeface="Calibri"/>
              </a:rPr>
              <a:t>	</a:t>
            </a:r>
            <a:r>
              <a:rPr lang="de-DE">
                <a:solidFill>
                  <a:srgbClr val="000000"/>
                </a:solidFill>
                <a:latin typeface="Calibri"/>
              </a:rPr>
              <a:t>	</a:t>
            </a:r>
            <a:r>
              <a:rPr lang="de-DE">
                <a:solidFill>
                  <a:srgbClr val="000000"/>
                </a:solidFill>
                <a:latin typeface="Calibri"/>
              </a:rPr>
              <a:t>	</a:t>
            </a:r>
            <a:r>
              <a:rPr lang="de-DE">
                <a:solidFill>
                  <a:srgbClr val="000000"/>
                </a:solidFill>
                <a:latin typeface="Calibri"/>
              </a:rPr>
              <a:t>[</a:t>
            </a:r>
            <a:r>
              <a:rPr b="1" lang="de-DE">
                <a:solidFill>
                  <a:srgbClr val="000000"/>
                </a:solidFill>
                <a:latin typeface="Calibri"/>
              </a:rPr>
              <a:t>KMK-Erklärung, 2012</a:t>
            </a:r>
            <a:r>
              <a:rPr lang="de-DE">
                <a:solidFill>
                  <a:srgbClr val="000000"/>
                </a:solidFill>
                <a:latin typeface="Calibri"/>
              </a:rPr>
              <a:t>; Hervorhebungen hs]</a:t>
            </a:r>
            <a:endParaRPr/>
          </a:p>
          <a:p>
            <a:pPr>
              <a:lnSpc>
                <a:spcPct val="100000"/>
              </a:lnSpc>
            </a:pPr>
            <a:endParaRPr/>
          </a:p>
        </p:txBody>
      </p:sp>
      <p:pic>
        <p:nvPicPr>
          <p:cNvPr descr="" id="162" name="Picture 2"/>
          <p:cNvPicPr/>
          <p:nvPr/>
        </p:nvPicPr>
        <p:blipFill>
          <a:blip r:embed="rId5"/>
          <a:stretch>
            <a:fillRect/>
          </a:stretch>
        </p:blipFill>
        <p:spPr>
          <a:xfrm>
            <a:off x="1907640" y="4941000"/>
            <a:ext cx="2376000" cy="1233000"/>
          </a:xfrm>
          <a:prstGeom prst="rect">
            <a:avLst/>
          </a:prstGeom>
        </p:spPr>
      </p:pic>
      <p:sp>
        <p:nvSpPr>
          <p:cNvPr id="163" name="CustomShape 2"/>
          <p:cNvSpPr/>
          <p:nvPr/>
        </p:nvSpPr>
        <p:spPr>
          <a:xfrm>
            <a:off x="901440" y="890280"/>
            <a:ext cx="6130800" cy="730440"/>
          </a:xfrm>
          <a:prstGeom prst="rect">
            <a:avLst/>
          </a:prstGeom>
        </p:spPr>
        <p:txBody>
          <a:bodyPr bIns="45000" lIns="90000" rIns="90000" tIns="45000" wrap="none"/>
          <a:p>
            <a:pPr>
              <a:lnSpc>
                <a:spcPct val="100000"/>
              </a:lnSpc>
            </a:pPr>
            <a:r>
              <a:rPr b="1" lang="de-DE">
                <a:solidFill>
                  <a:srgbClr val="000000"/>
                </a:solidFill>
                <a:latin typeface="Calibri"/>
              </a:rPr>
              <a:t>Ein erster Blick:</a:t>
            </a:r>
            <a:endParaRPr/>
          </a:p>
          <a:p>
            <a:pPr>
              <a:lnSpc>
                <a:spcPct val="100000"/>
              </a:lnSpc>
            </a:pPr>
            <a:r>
              <a:rPr b="1" lang="de-DE" sz="2400">
                <a:solidFill>
                  <a:srgbClr val="c00000"/>
                </a:solidFill>
                <a:latin typeface="Lucida Console"/>
              </a:rPr>
              <a:t>Schulische Medienbildung heute_4</a:t>
            </a:r>
            <a:endParaRPr/>
          </a:p>
        </p:txBody>
      </p:sp>
      <p:sp>
        <p:nvSpPr>
          <p:cNvPr id="164" name="CustomShape 3"/>
          <p:cNvSpPr/>
          <p:nvPr/>
        </p:nvSpPr>
        <p:spPr>
          <a:xfrm>
            <a:off x="3971520" y="116640"/>
            <a:ext cx="3760560" cy="395280"/>
          </a:xfrm>
          <a:prstGeom prst="rect">
            <a:avLst/>
          </a:prstGeom>
        </p:spPr>
        <p:txBody>
          <a:bodyPr bIns="45000" lIns="90000" rIns="90000" tIns="45000"/>
          <a:p>
            <a:pPr>
              <a:lnSpc>
                <a:spcPct val="100000"/>
              </a:lnSpc>
            </a:pPr>
            <a:r>
              <a:rPr lang="de-DE" sz="2000">
                <a:solidFill>
                  <a:srgbClr val="000000"/>
                </a:solidFill>
                <a:latin typeface="Lucida Console"/>
              </a:rPr>
              <a:t>Medientag Weilburg 2014</a:t>
            </a:r>
            <a:endParaRPr/>
          </a:p>
        </p:txBody>
      </p:sp>
      <p:pic>
        <p:nvPicPr>
          <p:cNvPr descr="" id="165" name="Grafik 12"/>
          <p:cNvPicPr/>
          <p:nvPr/>
        </p:nvPicPr>
        <p:blipFill>
          <a:blip r:embed="rId6"/>
          <a:stretch>
            <a:fillRect/>
          </a:stretch>
        </p:blipFill>
        <p:spPr>
          <a:xfrm>
            <a:off x="7524360" y="61560"/>
            <a:ext cx="1473840" cy="935640"/>
          </a:xfrm>
          <a:prstGeom prst="rect">
            <a:avLst/>
          </a:prstGeom>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6" name="Picture 6"/>
          <p:cNvPicPr/>
          <p:nvPr/>
        </p:nvPicPr>
        <p:blipFill>
          <a:blip r:embed="rId1"/>
          <a:stretch>
            <a:fillRect/>
          </a:stretch>
        </p:blipFill>
        <p:spPr>
          <a:xfrm>
            <a:off x="0" y="260280"/>
            <a:ext cx="304560" cy="2838240"/>
          </a:xfrm>
          <a:prstGeom prst="rect">
            <a:avLst/>
          </a:prstGeom>
        </p:spPr>
      </p:pic>
      <p:pic>
        <p:nvPicPr>
          <p:cNvPr descr="" id="167" name="Picture 2"/>
          <p:cNvPicPr/>
          <p:nvPr/>
        </p:nvPicPr>
        <p:blipFill>
          <a:blip r:embed="rId2"/>
          <a:stretch>
            <a:fillRect/>
          </a:stretch>
        </p:blipFill>
        <p:spPr>
          <a:xfrm>
            <a:off x="6333840" y="6309360"/>
            <a:ext cx="2797560" cy="505440"/>
          </a:xfrm>
          <a:prstGeom prst="rect">
            <a:avLst/>
          </a:prstGeom>
        </p:spPr>
      </p:pic>
      <p:pic>
        <p:nvPicPr>
          <p:cNvPr descr="" id="168" name="Picture 4"/>
          <p:cNvPicPr/>
          <p:nvPr/>
        </p:nvPicPr>
        <p:blipFill>
          <a:blip r:embed="rId3"/>
          <a:stretch>
            <a:fillRect/>
          </a:stretch>
        </p:blipFill>
        <p:spPr>
          <a:xfrm>
            <a:off x="899640" y="980280"/>
            <a:ext cx="1477080" cy="2810160"/>
          </a:xfrm>
          <a:prstGeom prst="rect">
            <a:avLst/>
          </a:prstGeom>
        </p:spPr>
      </p:pic>
      <p:pic>
        <p:nvPicPr>
          <p:cNvPr descr="" id="169" name="Picture 5"/>
          <p:cNvPicPr/>
          <p:nvPr/>
        </p:nvPicPr>
        <p:blipFill>
          <a:blip r:embed="rId4"/>
          <a:stretch>
            <a:fillRect/>
          </a:stretch>
        </p:blipFill>
        <p:spPr>
          <a:xfrm>
            <a:off x="899640" y="3645000"/>
            <a:ext cx="1477080" cy="2426760"/>
          </a:xfrm>
          <a:prstGeom prst="rect">
            <a:avLst/>
          </a:prstGeom>
        </p:spPr>
      </p:pic>
      <p:sp>
        <p:nvSpPr>
          <p:cNvPr id="170" name="CustomShape 1"/>
          <p:cNvSpPr/>
          <p:nvPr/>
        </p:nvSpPr>
        <p:spPr>
          <a:xfrm>
            <a:off x="964800" y="112464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1</a:t>
            </a:r>
            <a:endParaRPr/>
          </a:p>
        </p:txBody>
      </p:sp>
      <p:sp>
        <p:nvSpPr>
          <p:cNvPr id="171" name="CustomShape 2"/>
          <p:cNvSpPr/>
          <p:nvPr/>
        </p:nvSpPr>
        <p:spPr>
          <a:xfrm>
            <a:off x="1728720" y="326484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3</a:t>
            </a:r>
            <a:endParaRPr/>
          </a:p>
        </p:txBody>
      </p:sp>
      <p:sp>
        <p:nvSpPr>
          <p:cNvPr id="172" name="CustomShape 3"/>
          <p:cNvSpPr/>
          <p:nvPr/>
        </p:nvSpPr>
        <p:spPr>
          <a:xfrm>
            <a:off x="1689120" y="1845720"/>
            <a:ext cx="655200" cy="668160"/>
          </a:xfrm>
          <a:prstGeom prst="ellipse">
            <a:avLst/>
          </a:prstGeom>
        </p:spPr>
        <p:txBody>
          <a:bodyPr anchor="ctr" bIns="46800" lIns="90000" rIns="90000" tIns="46800" wrap="none"/>
          <a:p>
            <a:pPr algn="ctr">
              <a:lnSpc>
                <a:spcPct val="100000"/>
              </a:lnSpc>
            </a:pPr>
            <a:r>
              <a:rPr b="1" lang="de-DE" sz="2400">
                <a:solidFill>
                  <a:srgbClr val="000000"/>
                </a:solidFill>
                <a:latin typeface="Lucida Console"/>
              </a:rPr>
              <a:t>2</a:t>
            </a:r>
            <a:endParaRPr/>
          </a:p>
        </p:txBody>
      </p:sp>
      <p:sp>
        <p:nvSpPr>
          <p:cNvPr id="173" name="CustomShape 4"/>
          <p:cNvSpPr/>
          <p:nvPr/>
        </p:nvSpPr>
        <p:spPr>
          <a:xfrm>
            <a:off x="2672640" y="939600"/>
            <a:ext cx="5859360" cy="825480"/>
          </a:xfrm>
          <a:prstGeom prst="rect">
            <a:avLst/>
          </a:prstGeom>
        </p:spPr>
        <p:txBody>
          <a:bodyPr bIns="46800" lIns="90000" rIns="90000" tIns="46800"/>
          <a:p>
            <a:pPr>
              <a:lnSpc>
                <a:spcPct val="100000"/>
              </a:lnSpc>
            </a:pPr>
            <a:r>
              <a:rPr b="1" lang="de-DE" sz="2400">
                <a:solidFill>
                  <a:srgbClr val="0070c0"/>
                </a:solidFill>
                <a:latin typeface="Lucida Console"/>
              </a:rPr>
              <a:t>Auf den folgenden Seiten erfahren Sie etwas über: </a:t>
            </a:r>
            <a:endParaRPr/>
          </a:p>
        </p:txBody>
      </p:sp>
      <p:sp>
        <p:nvSpPr>
          <p:cNvPr id="174" name="CustomShape 5"/>
          <p:cNvSpPr/>
          <p:nvPr/>
        </p:nvSpPr>
        <p:spPr>
          <a:xfrm>
            <a:off x="2705040" y="2109240"/>
            <a:ext cx="5754240" cy="4667760"/>
          </a:xfrm>
          <a:prstGeom prst="rect">
            <a:avLst/>
          </a:prstGeom>
        </p:spPr>
        <p:txBody>
          <a:bodyPr bIns="46800" lIns="90000" rIns="90000" tIns="46800"/>
          <a:p>
            <a:pPr>
              <a:lnSpc>
                <a:spcPct val="100000"/>
              </a:lnSpc>
              <a:buFont charset="2" typeface="Wingdings"/>
              <a:buChar char=""/>
            </a:pPr>
            <a:r>
              <a:rPr b="1" lang="de-DE" sz="2000">
                <a:solidFill>
                  <a:srgbClr val="d9d9d9"/>
                </a:solidFill>
                <a:latin typeface="Lucida Console"/>
              </a:rPr>
              <a:t>die aktuellen Rahmenbedingungen der schulischen Medienbildung im allgemeinen</a:t>
            </a:r>
            <a:endParaRPr/>
          </a:p>
          <a:p>
            <a:pPr>
              <a:lnSpc>
                <a:spcPct val="100000"/>
              </a:lnSpc>
            </a:pPr>
            <a:endParaRPr/>
          </a:p>
          <a:p>
            <a:pPr>
              <a:lnSpc>
                <a:spcPct val="100000"/>
              </a:lnSpc>
              <a:buFont charset="2" typeface="Wingdings"/>
              <a:buChar char=""/>
            </a:pPr>
            <a:r>
              <a:rPr b="1" lang="de-DE" sz="2000">
                <a:solidFill>
                  <a:srgbClr val="000000"/>
                </a:solidFill>
                <a:latin typeface="Lucida Console"/>
              </a:rPr>
              <a:t>das weite Feld dessen, was Medienbildung alles umfasst</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die Dimensionen der Medienkompetenz</a:t>
            </a:r>
            <a:endParaRPr/>
          </a:p>
          <a:p>
            <a:pPr>
              <a:lnSpc>
                <a:spcPct val="100000"/>
              </a:lnSpc>
            </a:pPr>
            <a:endParaRPr/>
          </a:p>
          <a:p>
            <a:pPr>
              <a:lnSpc>
                <a:spcPct val="100000"/>
              </a:lnSpc>
              <a:buFont charset="2" typeface="Wingdings"/>
              <a:buChar char=""/>
            </a:pPr>
            <a:r>
              <a:rPr b="1" lang="de-DE" sz="2000">
                <a:solidFill>
                  <a:srgbClr val="d9d9d9"/>
                </a:solidFill>
                <a:latin typeface="Lucida Console"/>
              </a:rPr>
              <a:t>das Medien- und Methodencurriculum und wie Sie an Ihrer Schule entwickeln können</a:t>
            </a:r>
            <a:endParaRPr/>
          </a:p>
          <a:p>
            <a:pPr>
              <a:lnSpc>
                <a:spcPct val="100000"/>
              </a:lnSpc>
            </a:pPr>
            <a:endParaRPr/>
          </a:p>
          <a:p>
            <a:pPr>
              <a:lnSpc>
                <a:spcPct val="100000"/>
              </a:lnSpc>
            </a:pPr>
            <a:endParaRPr/>
          </a:p>
        </p:txBody>
      </p:sp>
      <p:pic>
        <p:nvPicPr>
          <p:cNvPr descr="" id="175" name="Picture 2"/>
          <p:cNvPicPr/>
          <p:nvPr/>
        </p:nvPicPr>
        <p:blipFill>
          <a:blip r:embed="rId5"/>
          <a:stretch>
            <a:fillRect/>
          </a:stretch>
        </p:blipFill>
        <p:spPr>
          <a:xfrm>
            <a:off x="971640" y="6309360"/>
            <a:ext cx="2177640" cy="521280"/>
          </a:xfrm>
          <a:prstGeom prst="rect">
            <a:avLst/>
          </a:prstGeom>
        </p:spPr>
      </p:pic>
      <p:pic>
        <p:nvPicPr>
          <p:cNvPr descr="" id="176" name="Grafik 22"/>
          <p:cNvPicPr/>
          <p:nvPr/>
        </p:nvPicPr>
        <p:blipFill>
          <a:blip r:embed="rId6"/>
          <a:stretch>
            <a:fillRect/>
          </a:stretch>
        </p:blipFill>
        <p:spPr>
          <a:xfrm>
            <a:off x="7524360" y="61560"/>
            <a:ext cx="1473840" cy="93564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7" name="Picture 6"/>
          <p:cNvPicPr/>
          <p:nvPr/>
        </p:nvPicPr>
        <p:blipFill>
          <a:blip r:embed="rId1"/>
          <a:stretch>
            <a:fillRect/>
          </a:stretch>
        </p:blipFill>
        <p:spPr>
          <a:xfrm>
            <a:off x="0" y="260280"/>
            <a:ext cx="304560" cy="2838240"/>
          </a:xfrm>
          <a:prstGeom prst="rect">
            <a:avLst/>
          </a:prstGeom>
        </p:spPr>
      </p:pic>
      <p:sp>
        <p:nvSpPr>
          <p:cNvPr id="178" name="CustomShape 1"/>
          <p:cNvSpPr/>
          <p:nvPr/>
        </p:nvSpPr>
        <p:spPr>
          <a:xfrm>
            <a:off x="892440" y="890280"/>
            <a:ext cx="4829400" cy="730440"/>
          </a:xfrm>
          <a:prstGeom prst="rect">
            <a:avLst/>
          </a:prstGeom>
        </p:spPr>
        <p:txBody>
          <a:bodyPr bIns="45000" lIns="90000" rIns="90000" tIns="45000" wrap="none"/>
          <a:p>
            <a:pPr>
              <a:lnSpc>
                <a:spcPct val="100000"/>
              </a:lnSpc>
            </a:pPr>
            <a:r>
              <a:rPr lang="de-DE">
                <a:solidFill>
                  <a:srgbClr val="000000"/>
                </a:solidFill>
                <a:latin typeface="Lucida Console"/>
              </a:rPr>
              <a:t>Was alles dazu gehört: </a:t>
            </a:r>
            <a:endParaRPr/>
          </a:p>
          <a:p>
            <a:pPr>
              <a:lnSpc>
                <a:spcPct val="100000"/>
              </a:lnSpc>
            </a:pPr>
            <a:r>
              <a:rPr b="1" lang="de-DE" sz="2400">
                <a:solidFill>
                  <a:srgbClr val="c00000"/>
                </a:solidFill>
                <a:latin typeface="Lucida Console"/>
              </a:rPr>
              <a:t>Felder der Medienbildung </a:t>
            </a:r>
            <a:endParaRPr/>
          </a:p>
        </p:txBody>
      </p:sp>
      <p:sp>
        <p:nvSpPr>
          <p:cNvPr id="179" name="CustomShape 2"/>
          <p:cNvSpPr/>
          <p:nvPr/>
        </p:nvSpPr>
        <p:spPr>
          <a:xfrm rot="20769000">
            <a:off x="1149120" y="2778480"/>
            <a:ext cx="3572640" cy="1032120"/>
          </a:xfrm>
          <a:prstGeom prst="roundRect">
            <a:avLst>
              <a:gd fmla="val 16667" name="adj"/>
            </a:avLst>
          </a:prstGeom>
          <a:solidFill>
            <a:srgbClr val="4f81bd"/>
          </a:solidFill>
          <a:ln w="9360">
            <a:solidFill>
              <a:srgbClr val="ffffff"/>
            </a:solidFill>
            <a:round/>
          </a:ln>
        </p:spPr>
        <p:txBody>
          <a:bodyPr bIns="45000" lIns="90000" rIns="90000" tIns="45000"/>
          <a:p>
            <a:pPr>
              <a:lnSpc>
                <a:spcPct val="100000"/>
              </a:lnSpc>
            </a:pPr>
            <a:r>
              <a:rPr b="1" lang="de-DE" sz="2400">
                <a:solidFill>
                  <a:srgbClr val="ffffff"/>
                </a:solidFill>
                <a:latin typeface="Lucida Console"/>
              </a:rPr>
              <a:t>Identitätsbildung und Medien</a:t>
            </a:r>
            <a:endParaRPr/>
          </a:p>
          <a:p>
            <a:pPr>
              <a:lnSpc>
                <a:spcPct val="100000"/>
              </a:lnSpc>
            </a:pPr>
            <a:endParaRPr/>
          </a:p>
          <a:p>
            <a:pPr>
              <a:lnSpc>
                <a:spcPct val="100000"/>
              </a:lnSpc>
            </a:pPr>
            <a:endParaRPr/>
          </a:p>
        </p:txBody>
      </p:sp>
      <p:sp>
        <p:nvSpPr>
          <p:cNvPr id="180" name="CustomShape 3"/>
          <p:cNvSpPr/>
          <p:nvPr/>
        </p:nvSpPr>
        <p:spPr>
          <a:xfrm>
            <a:off x="1318320" y="5626800"/>
            <a:ext cx="6951960" cy="685440"/>
          </a:xfrm>
          <a:prstGeom prst="rect">
            <a:avLst/>
          </a:prstGeom>
        </p:spPr>
      </p:sp>
      <p:pic>
        <p:nvPicPr>
          <p:cNvPr descr="" id="181" name="Picture 2"/>
          <p:cNvPicPr/>
          <p:nvPr/>
        </p:nvPicPr>
        <p:blipFill>
          <a:blip r:embed="rId2"/>
          <a:stretch>
            <a:fillRect/>
          </a:stretch>
        </p:blipFill>
        <p:spPr>
          <a:xfrm>
            <a:off x="6333840" y="6309360"/>
            <a:ext cx="2797560" cy="505440"/>
          </a:xfrm>
          <a:prstGeom prst="rect">
            <a:avLst/>
          </a:prstGeom>
        </p:spPr>
      </p:pic>
      <p:pic>
        <p:nvPicPr>
          <p:cNvPr descr="" id="182" name="Grafik 19"/>
          <p:cNvPicPr/>
          <p:nvPr/>
        </p:nvPicPr>
        <p:blipFill>
          <a:blip r:embed="rId3"/>
          <a:stretch>
            <a:fillRect/>
          </a:stretch>
        </p:blipFill>
        <p:spPr>
          <a:xfrm>
            <a:off x="7524360" y="61560"/>
            <a:ext cx="1473840" cy="935640"/>
          </a:xfrm>
          <a:prstGeom prst="rect">
            <a:avLst/>
          </a:prstGeom>
        </p:spPr>
      </p:pic>
      <p:sp>
        <p:nvSpPr>
          <p:cNvPr id="183" name="CustomShape 4"/>
          <p:cNvSpPr/>
          <p:nvPr/>
        </p:nvSpPr>
        <p:spPr>
          <a:xfrm>
            <a:off x="2664360" y="1556640"/>
            <a:ext cx="6118560" cy="364680"/>
          </a:xfrm>
          <a:prstGeom prst="rect">
            <a:avLst/>
          </a:prstGeom>
        </p:spPr>
        <p:txBody>
          <a:bodyPr bIns="45000" lIns="90000" rIns="90000" tIns="45000" wrap="none"/>
          <a:p>
            <a:pPr>
              <a:lnSpc>
                <a:spcPct val="100000"/>
              </a:lnSpc>
            </a:pPr>
            <a:r>
              <a:rPr lang="de-DE">
                <a:solidFill>
                  <a:srgbClr val="000000"/>
                </a:solidFill>
                <a:latin typeface="Calibri"/>
              </a:rPr>
              <a:t>…</a:t>
            </a:r>
            <a:r>
              <a:rPr lang="de-DE">
                <a:solidFill>
                  <a:srgbClr val="000000"/>
                </a:solidFill>
                <a:latin typeface="Calibri"/>
              </a:rPr>
              <a:t>.nur einige Beispiele , um die Vielzahl der Themen anzudeuten</a:t>
            </a:r>
            <a:endParaRPr/>
          </a:p>
        </p:txBody>
      </p:sp>
      <p:sp>
        <p:nvSpPr>
          <p:cNvPr id="184" name="CustomShape 5"/>
          <p:cNvSpPr/>
          <p:nvPr/>
        </p:nvSpPr>
        <p:spPr>
          <a:xfrm>
            <a:off x="899640" y="4581000"/>
            <a:ext cx="6667200" cy="1461960"/>
          </a:xfrm>
          <a:prstGeom prst="rect">
            <a:avLst/>
          </a:prstGeom>
        </p:spPr>
        <p:txBody>
          <a:bodyPr bIns="45000" lIns="90000" rIns="90000" tIns="45000"/>
          <a:p>
            <a:pPr>
              <a:lnSpc>
                <a:spcPct val="100000"/>
              </a:lnSpc>
            </a:pPr>
            <a:r>
              <a:rPr lang="de-DE">
                <a:solidFill>
                  <a:srgbClr val="000000"/>
                </a:solidFill>
                <a:latin typeface="Calibri"/>
              </a:rPr>
              <a:t>Sozialisation und damit Identitätsbildung  ist heute mehr den je durch Medien geprägt. In einer Gesellschaft, in der traditionelle Orientierungsmuster eine immer geringere Relevanz besitzen, suchen sich Kinder und Jugendliche in zunehmendem Maße Vorbilder für ihre Handlungsoptionen in einer medial geformten Pseudo-Realität. </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5" name="Picture 6"/>
          <p:cNvPicPr/>
          <p:nvPr/>
        </p:nvPicPr>
        <p:blipFill>
          <a:blip r:embed="rId1"/>
          <a:stretch>
            <a:fillRect/>
          </a:stretch>
        </p:blipFill>
        <p:spPr>
          <a:xfrm>
            <a:off x="0" y="260280"/>
            <a:ext cx="304560" cy="2838240"/>
          </a:xfrm>
          <a:prstGeom prst="rect">
            <a:avLst/>
          </a:prstGeom>
        </p:spPr>
      </p:pic>
      <p:sp>
        <p:nvSpPr>
          <p:cNvPr id="186" name="CustomShape 1"/>
          <p:cNvSpPr/>
          <p:nvPr/>
        </p:nvSpPr>
        <p:spPr>
          <a:xfrm>
            <a:off x="901440" y="890280"/>
            <a:ext cx="4829400" cy="730440"/>
          </a:xfrm>
          <a:prstGeom prst="rect">
            <a:avLst/>
          </a:prstGeom>
        </p:spPr>
        <p:txBody>
          <a:bodyPr bIns="45000" lIns="90000" rIns="90000" tIns="45000" wrap="none"/>
          <a:p>
            <a:pPr>
              <a:lnSpc>
                <a:spcPct val="100000"/>
              </a:lnSpc>
            </a:pPr>
            <a:r>
              <a:rPr lang="de-DE">
                <a:solidFill>
                  <a:srgbClr val="000000"/>
                </a:solidFill>
                <a:latin typeface="Lucida Console"/>
              </a:rPr>
              <a:t>Was alles dazu gehört: </a:t>
            </a:r>
            <a:endParaRPr/>
          </a:p>
          <a:p>
            <a:pPr>
              <a:lnSpc>
                <a:spcPct val="100000"/>
              </a:lnSpc>
            </a:pPr>
            <a:r>
              <a:rPr b="1" lang="de-DE" sz="2400">
                <a:solidFill>
                  <a:srgbClr val="c00000"/>
                </a:solidFill>
                <a:latin typeface="Lucida Console"/>
              </a:rPr>
              <a:t>Felder der Medienbildung </a:t>
            </a:r>
            <a:endParaRPr/>
          </a:p>
        </p:txBody>
      </p:sp>
      <p:pic>
        <p:nvPicPr>
          <p:cNvPr descr="" id="187" name="Picture 2"/>
          <p:cNvPicPr/>
          <p:nvPr/>
        </p:nvPicPr>
        <p:blipFill>
          <a:blip r:embed="rId2"/>
          <a:stretch>
            <a:fillRect/>
          </a:stretch>
        </p:blipFill>
        <p:spPr>
          <a:xfrm>
            <a:off x="1026000" y="6309360"/>
            <a:ext cx="2177640" cy="521280"/>
          </a:xfrm>
          <a:prstGeom prst="rect">
            <a:avLst/>
          </a:prstGeom>
        </p:spPr>
      </p:pic>
      <p:pic>
        <p:nvPicPr>
          <p:cNvPr descr="" id="188" name="Picture 2"/>
          <p:cNvPicPr/>
          <p:nvPr/>
        </p:nvPicPr>
        <p:blipFill>
          <a:blip r:embed="rId3"/>
          <a:stretch>
            <a:fillRect/>
          </a:stretch>
        </p:blipFill>
        <p:spPr>
          <a:xfrm>
            <a:off x="6333840" y="6309360"/>
            <a:ext cx="2797560" cy="505440"/>
          </a:xfrm>
          <a:prstGeom prst="rect">
            <a:avLst/>
          </a:prstGeom>
        </p:spPr>
      </p:pic>
      <p:pic>
        <p:nvPicPr>
          <p:cNvPr descr="" id="189" name="Grafik 14"/>
          <p:cNvPicPr/>
          <p:nvPr/>
        </p:nvPicPr>
        <p:blipFill>
          <a:blip r:embed="rId4"/>
          <a:stretch>
            <a:fillRect/>
          </a:stretch>
        </p:blipFill>
        <p:spPr>
          <a:xfrm>
            <a:off x="7524360" y="61560"/>
            <a:ext cx="1473840" cy="935640"/>
          </a:xfrm>
          <a:prstGeom prst="rect">
            <a:avLst/>
          </a:prstGeom>
        </p:spPr>
      </p:pic>
      <p:pic>
        <p:nvPicPr>
          <p:cNvPr descr="" id="190" name="Picture 2"/>
          <p:cNvPicPr/>
          <p:nvPr/>
        </p:nvPicPr>
        <p:blipFill>
          <a:blip r:embed="rId5"/>
          <a:stretch>
            <a:fillRect/>
          </a:stretch>
        </p:blipFill>
        <p:spPr>
          <a:xfrm>
            <a:off x="3846960" y="1772640"/>
            <a:ext cx="2004840" cy="2673360"/>
          </a:xfrm>
          <a:prstGeom prst="rect">
            <a:avLst/>
          </a:prstGeom>
        </p:spPr>
      </p:pic>
      <p:sp>
        <p:nvSpPr>
          <p:cNvPr id="191" name="CustomShape 2"/>
          <p:cNvSpPr/>
          <p:nvPr/>
        </p:nvSpPr>
        <p:spPr>
          <a:xfrm>
            <a:off x="3780000" y="4437000"/>
            <a:ext cx="4571640" cy="196920"/>
          </a:xfrm>
          <a:prstGeom prst="rect">
            <a:avLst/>
          </a:prstGeom>
        </p:spPr>
        <p:txBody>
          <a:bodyPr bIns="45000" lIns="90000" rIns="90000" tIns="45000"/>
          <a:p>
            <a:pPr>
              <a:lnSpc>
                <a:spcPct val="100000"/>
              </a:lnSpc>
            </a:pPr>
            <a:r>
              <a:rPr lang="de-DE" sz="700">
                <a:solidFill>
                  <a:srgbClr val="000000"/>
                </a:solidFill>
                <a:latin typeface="Calibri"/>
              </a:rPr>
              <a:t>http://upload.wikimedia.org/wikipedia/commons/b/bc/Telephone_cell.jpg</a:t>
            </a:r>
            <a:endParaRPr/>
          </a:p>
        </p:txBody>
      </p:sp>
      <p:pic>
        <p:nvPicPr>
          <p:cNvPr descr="" id="192" name="Picture 3"/>
          <p:cNvPicPr/>
          <p:nvPr/>
        </p:nvPicPr>
        <p:blipFill>
          <a:blip r:embed="rId6"/>
          <a:stretch>
            <a:fillRect/>
          </a:stretch>
        </p:blipFill>
        <p:spPr>
          <a:xfrm>
            <a:off x="984240" y="2853000"/>
            <a:ext cx="2663640" cy="1997640"/>
          </a:xfrm>
          <a:prstGeom prst="rect">
            <a:avLst/>
          </a:prstGeom>
        </p:spPr>
      </p:pic>
      <p:sp>
        <p:nvSpPr>
          <p:cNvPr id="193" name="CustomShape 3"/>
          <p:cNvSpPr/>
          <p:nvPr/>
        </p:nvSpPr>
        <p:spPr>
          <a:xfrm>
            <a:off x="940320" y="4849560"/>
            <a:ext cx="2549160" cy="305280"/>
          </a:xfrm>
          <a:prstGeom prst="rect">
            <a:avLst/>
          </a:prstGeom>
        </p:spPr>
        <p:txBody>
          <a:bodyPr bIns="45000" lIns="90000" rIns="90000" tIns="45000" wrap="none"/>
          <a:p>
            <a:pPr>
              <a:lnSpc>
                <a:spcPct val="100000"/>
              </a:lnSpc>
            </a:pPr>
            <a:r>
              <a:rPr lang="de-DE" sz="700">
                <a:solidFill>
                  <a:srgbClr val="000000"/>
                </a:solidFill>
                <a:latin typeface="Calibri"/>
              </a:rPr>
              <a:t>   </a:t>
            </a:r>
            <a:endParaRPr/>
          </a:p>
          <a:p>
            <a:pPr>
              <a:lnSpc>
                <a:spcPct val="100000"/>
              </a:lnSpc>
            </a:pPr>
            <a:r>
              <a:rPr lang="de-DE" sz="700">
                <a:solidFill>
                  <a:srgbClr val="000000"/>
                </a:solidFill>
                <a:latin typeface="Calibri"/>
              </a:rPr>
              <a:t>Public Domain CC0</a:t>
            </a:r>
            <a:endParaRPr/>
          </a:p>
        </p:txBody>
      </p:sp>
      <p:pic>
        <p:nvPicPr>
          <p:cNvPr descr="" id="194" name="Picture 4"/>
          <p:cNvPicPr/>
          <p:nvPr/>
        </p:nvPicPr>
        <p:blipFill>
          <a:blip r:embed="rId7"/>
          <a:stretch>
            <a:fillRect/>
          </a:stretch>
        </p:blipFill>
        <p:spPr>
          <a:xfrm>
            <a:off x="6067440" y="1249920"/>
            <a:ext cx="2471400" cy="2471400"/>
          </a:xfrm>
          <a:prstGeom prst="rect">
            <a:avLst/>
          </a:prstGeom>
        </p:spPr>
      </p:pic>
      <p:sp>
        <p:nvSpPr>
          <p:cNvPr id="195" name="CustomShape 4"/>
          <p:cNvSpPr/>
          <p:nvPr/>
        </p:nvSpPr>
        <p:spPr>
          <a:xfrm>
            <a:off x="6058800" y="3718440"/>
            <a:ext cx="2547720" cy="305280"/>
          </a:xfrm>
          <a:prstGeom prst="rect">
            <a:avLst/>
          </a:prstGeom>
        </p:spPr>
        <p:txBody>
          <a:bodyPr bIns="45000" lIns="90000" rIns="90000" tIns="45000" wrap="none"/>
          <a:p>
            <a:pPr>
              <a:lnSpc>
                <a:spcPct val="100000"/>
              </a:lnSpc>
            </a:pPr>
            <a:endParaRPr/>
          </a:p>
          <a:p>
            <a:pPr>
              <a:lnSpc>
                <a:spcPct val="100000"/>
              </a:lnSpc>
            </a:pPr>
            <a:r>
              <a:rPr lang="de-DE" sz="700">
                <a:solidFill>
                  <a:srgbClr val="000000"/>
                </a:solidFill>
                <a:latin typeface="Calibri"/>
              </a:rPr>
              <a:t>Public Domain CC0</a:t>
            </a:r>
            <a:endParaRPr/>
          </a:p>
        </p:txBody>
      </p:sp>
      <p:sp>
        <p:nvSpPr>
          <p:cNvPr id="196" name="CustomShape 5"/>
          <p:cNvSpPr/>
          <p:nvPr/>
        </p:nvSpPr>
        <p:spPr>
          <a:xfrm>
            <a:off x="4250160" y="4814280"/>
            <a:ext cx="4353840" cy="516240"/>
          </a:xfrm>
          <a:prstGeom prst="roundRect">
            <a:avLst>
              <a:gd fmla="val 16667" name="adj"/>
            </a:avLst>
          </a:prstGeom>
          <a:solidFill>
            <a:srgbClr val="4f81bd"/>
          </a:solidFill>
          <a:ln w="9360">
            <a:solidFill>
              <a:srgbClr val="ffffff"/>
            </a:solidFill>
            <a:round/>
          </a:ln>
        </p:spPr>
        <p:txBody>
          <a:bodyPr bIns="45000" lIns="90000" rIns="90000" tIns="45000"/>
          <a:p>
            <a:pPr>
              <a:lnSpc>
                <a:spcPct val="100000"/>
              </a:lnSpc>
            </a:pPr>
            <a:r>
              <a:rPr b="1" lang="de-DE" sz="2400">
                <a:solidFill>
                  <a:srgbClr val="ffffff"/>
                </a:solidFill>
                <a:latin typeface="Lucida Console"/>
              </a:rPr>
              <a:t>Öffentlich und Privat</a:t>
            </a:r>
            <a:endParaRPr/>
          </a:p>
        </p:txBody>
      </p:sp>
      <p:sp>
        <p:nvSpPr>
          <p:cNvPr id="197" name="CustomShape 6"/>
          <p:cNvSpPr/>
          <p:nvPr/>
        </p:nvSpPr>
        <p:spPr>
          <a:xfrm>
            <a:off x="3210120" y="5517360"/>
            <a:ext cx="5681880" cy="639000"/>
          </a:xfrm>
          <a:prstGeom prst="rect">
            <a:avLst/>
          </a:prstGeom>
        </p:spPr>
        <p:txBody>
          <a:bodyPr bIns="45000" lIns="90000" rIns="90000" tIns="45000"/>
          <a:p>
            <a:pPr>
              <a:lnSpc>
                <a:spcPct val="100000"/>
              </a:lnSpc>
            </a:pPr>
            <a:r>
              <a:rPr lang="de-DE">
                <a:solidFill>
                  <a:srgbClr val="000000"/>
                </a:solidFill>
                <a:latin typeface="Calibri"/>
              </a:rPr>
              <a:t>Die Bereiche verschieben sich unaufhaltsam. Stehen wir vor einem Ende des Privatheit ?</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